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63" r:id="rId2"/>
    <p:sldId id="264" r:id="rId3"/>
    <p:sldId id="265" r:id="rId4"/>
    <p:sldId id="276" r:id="rId5"/>
    <p:sldId id="280" r:id="rId6"/>
    <p:sldId id="281" r:id="rId7"/>
    <p:sldId id="283" r:id="rId8"/>
    <p:sldId id="284" r:id="rId9"/>
    <p:sldId id="285" r:id="rId10"/>
    <p:sldId id="286" r:id="rId11"/>
    <p:sldId id="288" r:id="rId12"/>
    <p:sldId id="287" r:id="rId13"/>
    <p:sldId id="289" r:id="rId14"/>
    <p:sldId id="268" r:id="rId15"/>
    <p:sldId id="275" r:id="rId16"/>
    <p:sldId id="270" r:id="rId17"/>
    <p:sldId id="277" r:id="rId18"/>
    <p:sldId id="290" r:id="rId19"/>
    <p:sldId id="272" r:id="rId20"/>
    <p:sldId id="278" r:id="rId21"/>
    <p:sldId id="291" r:id="rId22"/>
    <p:sldId id="295" r:id="rId23"/>
    <p:sldId id="296" r:id="rId24"/>
    <p:sldId id="299" r:id="rId25"/>
    <p:sldId id="298" r:id="rId26"/>
    <p:sldId id="302" r:id="rId27"/>
    <p:sldId id="303" r:id="rId28"/>
    <p:sldId id="304" r:id="rId29"/>
    <p:sldId id="305" r:id="rId30"/>
    <p:sldId id="306" r:id="rId31"/>
    <p:sldId id="309" r:id="rId32"/>
    <p:sldId id="308" r:id="rId33"/>
    <p:sldId id="310" r:id="rId34"/>
    <p:sldId id="313" r:id="rId35"/>
    <p:sldId id="311" r:id="rId36"/>
    <p:sldId id="312" r:id="rId37"/>
    <p:sldId id="314" r:id="rId38"/>
    <p:sldId id="315" r:id="rId39"/>
    <p:sldId id="316" r:id="rId40"/>
    <p:sldId id="274" r:id="rId41"/>
    <p:sldId id="294" r:id="rId42"/>
    <p:sldId id="292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LINE Seed Sans TH" panose="020B0604020202020204" charset="-34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BC47"/>
    <a:srgbClr val="0EA74B"/>
    <a:srgbClr val="79C146"/>
    <a:srgbClr val="77C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749" autoAdjust="0"/>
  </p:normalViewPr>
  <p:slideViewPr>
    <p:cSldViewPr snapToGrid="0">
      <p:cViewPr varScale="1">
        <p:scale>
          <a:sx n="60" d="100"/>
          <a:sy n="60" d="100"/>
        </p:scale>
        <p:origin x="989" y="3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B25D-7A88-4715-8DC2-8977F6E0FC3D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01AEA-3D33-4B1B-98E8-9857CE91A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2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เรียนคณะกรรมการทุกท่านครับ ผมนายสิรวิ</a:t>
            </a:r>
            <a:r>
              <a:rPr lang="th-TH" dirty="0" err="1"/>
              <a:t>ชญ์</a:t>
            </a:r>
            <a:r>
              <a:rPr lang="th-TH" dirty="0"/>
              <a:t> ฐิติสุนทรลักษณ์ วันนี้ผมจะมานำเสนอบทความวิจัยเรื่อง ระบบยืนยันตัวตนและกำหนดสิทธิ์การใช้งานผ่านเครือข่ายกลาง</a:t>
            </a:r>
            <a:br>
              <a:rPr lang="th-TH" dirty="0"/>
            </a:br>
            <a:r>
              <a:rPr lang="th-TH" dirty="0"/>
              <a:t>หรือ </a:t>
            </a:r>
            <a:r>
              <a:rPr lang="en-US" dirty="0"/>
              <a:t>Identity Server System </a:t>
            </a:r>
            <a:r>
              <a:rPr lang="th-TH" dirty="0"/>
              <a:t>โดยมีผู้ประสานงานคืออาจารย์อภิสิทธิ์ แสงใสครับ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99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และเรื่องของความซับซ้อนในการกำหนดสิทธิ์การใช้งานซอฟต์แวร์ให้กับผู้ใช้งานเป็นรายคน</a:t>
            </a:r>
          </a:p>
          <a:p>
            <a:r>
              <a:rPr lang="th-TH" dirty="0"/>
              <a:t>ซึ่งอาจเป็นการมอบหมายสิทธิ์การใช้งานที่ไม่ถูกต้องให้กับผู้ใช้งานได้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หลังจากที่ผู้เขียนบทความ ได้มองเห็นถึงปัญหาที่เกิดขึ้นแล้ว</a:t>
            </a:r>
          </a:p>
          <a:p>
            <a:r>
              <a:rPr lang="th-TH" dirty="0"/>
              <a:t>ผู้เขียนจึงได้ทำการคิดค้นและออกแบบระบบที่เปรียบเสมือนตัวกลางในการตรวจสอบตนของผู้ใช้งาน</a:t>
            </a:r>
            <a:br>
              <a:rPr lang="th-TH" dirty="0"/>
            </a:br>
            <a:r>
              <a:rPr lang="th-TH" dirty="0"/>
              <a:t>และกำหนดสิทธิ์การใช้งานซอฟต์แวร์ให้กับผู้ใช้งาน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57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โดยเป็นระบบที่อำนวยความสะดวกให้กับผู้ใช้งานในด้านของยืนยันตัวตนของผู้ใช้งาน </a:t>
            </a:r>
          </a:p>
          <a:p>
            <a:r>
              <a:rPr lang="th-TH" dirty="0"/>
              <a:t>โดยใช้ชื่อผู้ใช้งานและรหัสผ่านเพียงชุดเดียว ในการเข้าใช้งานซอฟต์แวร์ที่แตกต่างกัน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98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ละให้บริการซอฟต์แวร์ในด้านของการตรวจสอบตัวตนและกำหนดสิทธิ์การใช้งานซอฟต์แวร์ให้กับผู้ใช้งานรายนั้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32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วัตถุประสงค์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47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โดยระบบที่ผู้เขียนบทความได้ทำการคิดค้นและออกแบบนี้ มีวัตถุประสงค์ดังนี้</a:t>
            </a:r>
          </a:p>
          <a:p>
            <a:r>
              <a:rPr lang="th-TH" dirty="0"/>
              <a:t>1. เพื่ออำนวยความสะดวกให้กับผู้ใช้งาน ในการเข้าใช้งานซอฟต์แวร์ที่แตกต่างกันได้ โดยใช้ชื่อผู้ใช้งานและรหัสผ่านเพียงชุดเดียว</a:t>
            </a:r>
            <a:br>
              <a:rPr lang="th-TH" dirty="0"/>
            </a:br>
            <a:r>
              <a:rPr lang="th-TH" dirty="0"/>
              <a:t>2. เพื่อป้องกันข้อมูลของผู้ใช้งานรั่วไหล ในขณะที่กำลังใช้งานซอฟต์แวร์อยู่</a:t>
            </a:r>
          </a:p>
          <a:p>
            <a:r>
              <a:rPr lang="th-TH" dirty="0"/>
              <a:t>และ 3. เพื่อให้บริการซอฟต์แวร์ในด้านของการตรวจสอบตัวตนของผู้ใช้งานและกำหนดสิทธิ์การใช้งานซอฟต์แวร์ให้กับผู้ใช้งา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09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หัวข้อถัดมา </a:t>
            </a:r>
            <a:r>
              <a:rPr lang="th-TH" dirty="0" err="1"/>
              <a:t>ทฤษฏี</a:t>
            </a:r>
            <a:r>
              <a:rPr lang="th-TH" dirty="0"/>
              <a:t>ที่เกี่ยวข้อง ประกอบไปด้วย</a:t>
            </a:r>
            <a:r>
              <a:rPr lang="th-TH" dirty="0" err="1"/>
              <a:t>โพรโตคอล</a:t>
            </a:r>
            <a:r>
              <a:rPr lang="th-TH" dirty="0"/>
              <a:t> 2 </a:t>
            </a:r>
            <a:r>
              <a:rPr lang="th-TH" dirty="0" err="1"/>
              <a:t>โพรโตคอล</a:t>
            </a:r>
            <a:r>
              <a:rPr lang="th-TH" dirty="0"/>
              <a:t>ที่มีการทำงานร่วมกันครับ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46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โพรโทคอลลำดับที่ 1 </a:t>
            </a:r>
            <a:r>
              <a:rPr lang="en-US" dirty="0"/>
              <a:t>OpenID Connect </a:t>
            </a:r>
            <a:r>
              <a:rPr lang="th-TH" dirty="0"/>
              <a:t>หรือ </a:t>
            </a:r>
            <a:r>
              <a:rPr lang="en-US" dirty="0"/>
              <a:t>OIDC</a:t>
            </a:r>
            <a:endParaRPr lang="th-TH" dirty="0"/>
          </a:p>
          <a:p>
            <a:r>
              <a:rPr lang="th-TH" dirty="0"/>
              <a:t>คือโพรโทคอลสำหรับตรวจสอบตัวตนของผู้ใช้งาน </a:t>
            </a:r>
          </a:p>
          <a:p>
            <a:r>
              <a:rPr lang="th-TH" dirty="0"/>
              <a:t>รับผิดชอบในเรื่องของการตรวจสอบและอนุมัติสิทธิ์การเข้าถึงซอฟต์แวร์ให้กับผู้ใช้งาน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68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และโพรโทคอลลำดับที่ 2 </a:t>
            </a:r>
            <a:r>
              <a:rPr lang="en-US" dirty="0"/>
              <a:t>Open Authorization </a:t>
            </a:r>
            <a:r>
              <a:rPr lang="th-TH" dirty="0"/>
              <a:t>2.0 หรือ </a:t>
            </a:r>
            <a:r>
              <a:rPr lang="en-US" dirty="0"/>
              <a:t>OAuth 2.0</a:t>
            </a:r>
            <a:endParaRPr lang="th-TH" dirty="0"/>
          </a:p>
          <a:p>
            <a:r>
              <a:rPr lang="th-TH" dirty="0"/>
              <a:t>คือโพรโทคอลสำหรับกำหนดสิทธิ์การใช้งานให้กับผู้ใช้งาน </a:t>
            </a:r>
          </a:p>
          <a:p>
            <a:r>
              <a:rPr lang="th-TH" dirty="0"/>
              <a:t>รับผิดชอบในการตรวจสอบสิทธิ์การใช้งานซอฟต์แวร์ของผู้ใช้งาน </a:t>
            </a:r>
          </a:p>
          <a:p>
            <a:r>
              <a:rPr lang="th-TH" dirty="0"/>
              <a:t>และมอบหมายสิทธิ์การใช้งานซอฟต์แวร์นั้นให้กับผู้ใช้งาน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20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การทำงานของระบบ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3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ซึ่งมีหัวข้อในการนำเสนอ ประกอบไปด้วย </a:t>
            </a:r>
            <a:br>
              <a:rPr lang="th-TH" dirty="0"/>
            </a:br>
            <a:r>
              <a:rPr lang="th-TH" dirty="0"/>
              <a:t>1. ที่มาและความสำคัญ จะกล่าวถึงการนำใช้ซอฟต์แวร์ในองค์กร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2. วัตถุประสงค์ จะกล่าวถึงวัตถุประสงค์ของการคิดค้นและออกแบบระบบ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3. ทฤษฎีที่เกี่ยวข้อง จะกล่าวถึง</a:t>
            </a:r>
            <a:r>
              <a:rPr lang="th-TH" dirty="0" err="1"/>
              <a:t>โพรโตคอล</a:t>
            </a:r>
            <a:r>
              <a:rPr lang="th-TH" dirty="0"/>
              <a:t> 2 </a:t>
            </a:r>
            <a:r>
              <a:rPr lang="th-TH" dirty="0" err="1"/>
              <a:t>โพรโตคอล</a:t>
            </a:r>
            <a:r>
              <a:rPr lang="th-TH" dirty="0"/>
              <a:t>ที่ใช้ในการพัฒนาระบบ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4. การทำงานของระบบ จะกล่าวถึงโครงสร้างและลำดับการทำงานของระบบ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5. และสรุปผลงานวิจัย จะกล่าวถึงผลลัพธ์ของการใช้งานระบบในมุมมองของผู้ใช้งาน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58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โดยระบบที่ผู้เขียนบทความได้ออกแบบและพัฒนาขึ้นนี้ ประกอบไปด้วยองค์ 5 ประกอบสำคัญ ได้แก่</a:t>
            </a:r>
          </a:p>
          <a:p>
            <a:endParaRPr lang="en-US" dirty="0"/>
          </a:p>
          <a:p>
            <a:r>
              <a:rPr lang="th-TH" dirty="0"/>
              <a:t>1. ระบบ </a:t>
            </a:r>
            <a:r>
              <a:rPr lang="en-US" dirty="0"/>
              <a:t>Identity Server System </a:t>
            </a:r>
            <a:r>
              <a:rPr lang="th-TH" dirty="0"/>
              <a:t>ระบบตัวกลางที่คอยให้บริการทั้งผู้ใช้งานและซอฟต์แวร์</a:t>
            </a:r>
          </a:p>
          <a:p>
            <a:r>
              <a:rPr lang="th-TH" dirty="0"/>
              <a:t>2. ผู้ดูแลระบบ </a:t>
            </a:r>
            <a:r>
              <a:rPr lang="en-US" dirty="0"/>
              <a:t>Identity Server System </a:t>
            </a:r>
            <a:r>
              <a:rPr lang="th-TH" dirty="0"/>
              <a:t>คือผู้รับผิดชอบในเรื่องของการประสานงานและการบริหารจัดการบัญชีผู้ใช้งานกับซอฟต์แวร์ในระบบ</a:t>
            </a:r>
            <a:endParaRPr lang="en-US" dirty="0"/>
          </a:p>
          <a:p>
            <a:r>
              <a:rPr lang="th-TH" dirty="0"/>
              <a:t>3. ผู้ใช้งาน คือผู้ที่มีความต้องการในการเข้าใช้งานซอฟต์แวร์</a:t>
            </a:r>
          </a:p>
          <a:p>
            <a:r>
              <a:rPr lang="th-TH" dirty="0"/>
              <a:t>4. ผู้พัฒนาซอฟต์แวร์  คือผู้ที่มีสิทธิ์ในการควบคุมและดูแลซอฟต์แวร์นั้นๆ</a:t>
            </a:r>
          </a:p>
          <a:p>
            <a:r>
              <a:rPr lang="th-TH" dirty="0"/>
              <a:t>และ 5. ซอฟต์แวร์ คือระบบที่ต้องการเข้ามาติดต่อขอใช้บริการของระบบ </a:t>
            </a:r>
            <a:r>
              <a:rPr lang="en-US" dirty="0"/>
              <a:t>Identity Server System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3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โดยระบบมีลำดับการทำงานดังนี้ครับ</a:t>
            </a:r>
          </a:p>
          <a:p>
            <a:endParaRPr lang="th-TH" dirty="0"/>
          </a:p>
          <a:p>
            <a:r>
              <a:rPr lang="th-TH" dirty="0"/>
              <a:t>เริ่มต้นที่ ผู้ดูแลระบบทำการสร้างบัญชีผู้ใช้งานที่ระบบ </a:t>
            </a:r>
            <a:r>
              <a:rPr lang="en-US" dirty="0"/>
              <a:t>Identity Server System</a:t>
            </a:r>
            <a:r>
              <a:rPr lang="th-TH" dirty="0"/>
              <a:t> </a:t>
            </a:r>
          </a:p>
          <a:p>
            <a:r>
              <a:rPr lang="th-TH" dirty="0"/>
              <a:t>และส่งมอบบัญชีผู้ใช้งานนั้นให้กับผู้ใช้งาน </a:t>
            </a:r>
          </a:p>
          <a:p>
            <a:r>
              <a:rPr lang="th-TH" dirty="0"/>
              <a:t>ซึ่งในที่นี้อาจหมายถึงพนักงานทุกคนภายในองค์กร </a:t>
            </a:r>
          </a:p>
          <a:p>
            <a:endParaRPr lang="th-TH" dirty="0"/>
          </a:p>
          <a:p>
            <a:r>
              <a:rPr lang="th-TH" dirty="0"/>
              <a:t>ทำให้ผู้ใช้งานทุกคนมีชื่อผู้ใช้งานและรหัสผ่านเป็นของตนเอง 1 ชุด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96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โดยข้อมูลบัญชีของผู้ใช้งานทุกคนจะถูกบันทึกลงในฐานข้อมูลของระบบ </a:t>
            </a:r>
            <a:r>
              <a:rPr lang="en-US" dirty="0"/>
              <a:t>Identity Server System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93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ถัดมา ผู้พัฒนาซอฟต์แวร์ทำการลงทะเบียนซอฟต์แวร์ที่ระบบ </a:t>
            </a:r>
            <a:r>
              <a:rPr lang="en-US" dirty="0"/>
              <a:t>Identity Server System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78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โดยข้อมูลซอฟต์แวร์ที่ลงทะเบียนสำเร็จเสร็จสิ้นแล้วนั้น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จะถูกบันทึกลงในฐานข้อมูลของระบบ </a:t>
            </a:r>
            <a:r>
              <a:rPr lang="en-US" dirty="0"/>
              <a:t>Identity Server System</a:t>
            </a:r>
            <a:endParaRPr lang="th-TH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09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จากนั้น </a:t>
            </a:r>
          </a:p>
          <a:p>
            <a:r>
              <a:rPr lang="th-TH" dirty="0"/>
              <a:t>ผู้ดูแลระบบทำการจับคู่บัญชีของผู้ใช้งานรายนั้น</a:t>
            </a:r>
          </a:p>
          <a:p>
            <a:r>
              <a:rPr lang="th-TH" dirty="0"/>
              <a:t>กับซอฟต์แวร์ที่ผู้ใช้งานต้องการเข้าใช้งาน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42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โดยขอยกตัวอย่างการจับคู่ผู้ใช้งานกับซอฟต์แวร์ดังนี้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9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ซอฟต์แวร์ที่ได้ลงทะเบียนกับระบบ </a:t>
            </a:r>
            <a:r>
              <a:rPr lang="en-US" dirty="0"/>
              <a:t>Identity Server System </a:t>
            </a:r>
            <a:r>
              <a:rPr lang="th-TH" dirty="0"/>
              <a:t>นั้น </a:t>
            </a:r>
          </a:p>
          <a:p>
            <a:r>
              <a:rPr lang="th-TH" dirty="0"/>
              <a:t>จะต้องทำการระบุประเภทของผู้ใช้งานหรือ </a:t>
            </a:r>
            <a:r>
              <a:rPr lang="en-US" dirty="0"/>
              <a:t>Roles</a:t>
            </a:r>
            <a:br>
              <a:rPr lang="th-TH" dirty="0"/>
            </a:br>
            <a:endParaRPr lang="th-TH" dirty="0"/>
          </a:p>
          <a:p>
            <a:r>
              <a:rPr lang="th-TH" dirty="0"/>
              <a:t>ในที่นี้สมมติว่าซอฟต์แวร์ที่ได้ลงทะเบียนแล้วนั้น </a:t>
            </a:r>
          </a:p>
          <a:p>
            <a:r>
              <a:rPr lang="th-TH" dirty="0"/>
              <a:t>มีจำนวน </a:t>
            </a:r>
            <a:r>
              <a:rPr lang="en-US" dirty="0"/>
              <a:t>Roles </a:t>
            </a:r>
            <a:r>
              <a:rPr lang="th-TH" dirty="0"/>
              <a:t>ทั้งสิ้น 2 </a:t>
            </a:r>
            <a:r>
              <a:rPr lang="en-US" dirty="0"/>
              <a:t>Roles </a:t>
            </a:r>
            <a:r>
              <a:rPr lang="th-TH" dirty="0"/>
              <a:t>ได้แก่ </a:t>
            </a:r>
            <a:r>
              <a:rPr lang="en-US" dirty="0"/>
              <a:t>Admin </a:t>
            </a:r>
            <a:r>
              <a:rPr lang="th-TH" dirty="0"/>
              <a:t>และ </a:t>
            </a:r>
            <a:r>
              <a:rPr lang="en-US" dirty="0"/>
              <a:t>User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01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การจับคู่ผู้ใช้งานกับซอฟต์แวร์ ขอยกตัวอย่างถึงผู้ใช้งาน 2 คน</a:t>
            </a:r>
            <a:br>
              <a:rPr lang="th-TH" dirty="0"/>
            </a:b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0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ซึ่งผู้ใช้งานคนที่ 1 ได้รับสิทธิ์ในการเข้าใช้งานซอฟต์แวร์โดยมี </a:t>
            </a:r>
            <a:r>
              <a:rPr lang="en-US" dirty="0"/>
              <a:t>Role </a:t>
            </a:r>
            <a:r>
              <a:rPr lang="th-TH" dirty="0"/>
              <a:t>เป็น </a:t>
            </a:r>
            <a:r>
              <a:rPr lang="en-US" dirty="0"/>
              <a:t>Admin</a:t>
            </a:r>
          </a:p>
          <a:p>
            <a:r>
              <a:rPr lang="th-TH" dirty="0"/>
              <a:t>และผู้ใช้งานคนที่ 2 ได้รับสิทธิ์ในการเข้าใช้งานซอฟต์แวร์โดยมี </a:t>
            </a:r>
            <a:r>
              <a:rPr lang="en-US" dirty="0"/>
              <a:t>Role </a:t>
            </a:r>
            <a:r>
              <a:rPr lang="th-TH" dirty="0"/>
              <a:t>เป็น </a:t>
            </a:r>
            <a:r>
              <a:rPr lang="en-US" dirty="0"/>
              <a:t>User</a:t>
            </a:r>
            <a:endParaRPr lang="th-TH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0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เริ่มกันที่หัวข้อ ที่มาและความสำคัญ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34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หลังจากจับคู่ผู้ใช้งานกับซอฟต์แวร์เสร็จสิ้นแล้ว </a:t>
            </a:r>
          </a:p>
          <a:p>
            <a:r>
              <a:rPr lang="th-TH" dirty="0"/>
              <a:t>จึงเข้าสู่สถานการณ์ที่ผู้ใช้งานต้องการเข้าใช้งานซอฟต์แวร์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5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โดยผู้ใช้งานคนที่ 1 ทำการส่งคำร้องขอการเข้าใช้งานซอฟต์แวร์ ไปยังซอฟต์แวร์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56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เมื่อซอฟต์แวร์ได้รับคำร้องของจากผู้ใช้งาน แล้ว</a:t>
            </a:r>
          </a:p>
          <a:p>
            <a:r>
              <a:rPr lang="th-TH" dirty="0"/>
              <a:t>จะทำการเปลี่ยนเส้นทางไปยังระบบ </a:t>
            </a:r>
            <a:r>
              <a:rPr lang="en-US" dirty="0"/>
              <a:t>Identity Server System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94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ระบบก็จะแสดงหน้าจอเข้าสู่ระบบขึ้นมา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49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จากนั้น ผู้ใช้งานทำการกรอกชื่อผู้ใช้งานและรหัสผ่านเพื่อเป็นการยืนยันตัวตน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18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ระบบก็จะทำการตรวจสอบตัวตนของผู้ใช้งาน โดยใช้โพร</a:t>
            </a:r>
          </a:p>
          <a:p>
            <a:endParaRPr lang="th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เมื่อ </a:t>
            </a:r>
            <a:r>
              <a:rPr lang="en-US" dirty="0"/>
              <a:t>OIDC </a:t>
            </a:r>
            <a:r>
              <a:rPr lang="th-TH" dirty="0"/>
              <a:t>ตรวจสอบและอนุมัติสิทธิ์การเข้าถึงซอฟต์แวร์ให้กับผู้ใช้งานแล้ว</a:t>
            </a:r>
          </a:p>
          <a:p>
            <a:r>
              <a:rPr lang="th-TH" dirty="0"/>
              <a:t>โตคอล </a:t>
            </a:r>
            <a:r>
              <a:rPr lang="en-US" dirty="0"/>
              <a:t>OIDC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950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  <a:p>
            <a:r>
              <a:rPr lang="th-TH" dirty="0"/>
              <a:t>ก็จะเข้าสู่การทำงานของ</a:t>
            </a:r>
            <a:r>
              <a:rPr lang="th-TH" dirty="0" err="1"/>
              <a:t>โพรโตคอล</a:t>
            </a:r>
            <a:r>
              <a:rPr lang="th-TH" dirty="0"/>
              <a:t> </a:t>
            </a:r>
            <a:r>
              <a:rPr lang="en-US" dirty="0"/>
              <a:t>OAuth 2.0 </a:t>
            </a:r>
            <a:r>
              <a:rPr lang="th-TH" dirty="0"/>
              <a:t>เพื่อตรวจสอบ</a:t>
            </a:r>
            <a:r>
              <a:rPr lang="en-US" dirty="0"/>
              <a:t> Role </a:t>
            </a:r>
            <a:r>
              <a:rPr lang="th-TH" dirty="0"/>
              <a:t>ของผู้ใช้งาน</a:t>
            </a:r>
            <a:r>
              <a:rPr lang="en-US" dirty="0"/>
              <a:t> </a:t>
            </a:r>
            <a:br>
              <a:rPr lang="en-US" dirty="0"/>
            </a:br>
            <a:r>
              <a:rPr lang="th-TH" dirty="0"/>
              <a:t>ซึ่งที่นี้ </a:t>
            </a:r>
            <a:r>
              <a:rPr lang="en-US" dirty="0"/>
              <a:t>Role </a:t>
            </a:r>
            <a:r>
              <a:rPr lang="th-TH" dirty="0"/>
              <a:t>ของผู้ใช้งานคนที่ 1 เป็น </a:t>
            </a:r>
            <a:r>
              <a:rPr lang="en-US" dirty="0"/>
              <a:t>Admin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5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หลังจากนั้นระบบ จะส่งข้อมูลของผู้ใช้งาน และ </a:t>
            </a:r>
            <a:r>
              <a:rPr lang="en-US" dirty="0"/>
              <a:t>Role </a:t>
            </a:r>
            <a:r>
              <a:rPr lang="th-TH" dirty="0"/>
              <a:t>ของผู้ใช้งานกลับไปยังซอฟต์แวร์ต้นทาง</a:t>
            </a:r>
          </a:p>
          <a:p>
            <a:endParaRPr lang="th-TH" dirty="0"/>
          </a:p>
          <a:p>
            <a:r>
              <a:rPr lang="th-TH" dirty="0"/>
              <a:t>โดยข้อมูลและ </a:t>
            </a:r>
            <a:r>
              <a:rPr lang="en-US" dirty="0"/>
              <a:t>Role </a:t>
            </a:r>
            <a:r>
              <a:rPr lang="th-TH" dirty="0"/>
              <a:t>ของผู้ใช้งานจะถูกเข้ารหัสเพื่อความปลอดภัยของข้อมูล เพื่อให้แน่ใจว่าจะมีเพียงแต่ซอฟต์แวร์ต้นทางเท่านั้น ที่จะสามารถเข้าถึงข้อมูลของผู้ใช้งานนี้ได้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4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เมื่อซอฟต์แวร์ต้นทางได้รับข้อมูลจากระบบแล้ว จึงทำการตรวจสอบ </a:t>
            </a:r>
            <a:r>
              <a:rPr lang="en-US" dirty="0"/>
              <a:t>Role </a:t>
            </a:r>
            <a:r>
              <a:rPr lang="th-TH" dirty="0"/>
              <a:t>ของผู้ใช้งาน</a:t>
            </a:r>
          </a:p>
          <a:p>
            <a:r>
              <a:rPr lang="th-TH" dirty="0"/>
              <a:t>และมอบหมายสิทธิ์การใช้งานซอฟต์แวร์ให้กับผู้ใช้งานตาม </a:t>
            </a:r>
            <a:r>
              <a:rPr lang="en-US" dirty="0"/>
              <a:t>Role </a:t>
            </a:r>
            <a:r>
              <a:rPr lang="th-TH" dirty="0"/>
              <a:t>นั้นๆ</a:t>
            </a:r>
          </a:p>
          <a:p>
            <a:endParaRPr lang="th-TH" dirty="0"/>
          </a:p>
          <a:p>
            <a:r>
              <a:rPr lang="th-TH" dirty="0"/>
              <a:t>ในที่นี้ ผู้ใช้งานคนที่ 1 มี </a:t>
            </a:r>
            <a:r>
              <a:rPr lang="en-US" dirty="0"/>
              <a:t>Role </a:t>
            </a:r>
            <a:r>
              <a:rPr lang="th-TH" dirty="0"/>
              <a:t>ของซอฟต์แวร์เป็น </a:t>
            </a:r>
            <a:r>
              <a:rPr lang="en-US" dirty="0"/>
              <a:t>Admin</a:t>
            </a:r>
            <a:endParaRPr lang="th-TH" dirty="0"/>
          </a:p>
          <a:p>
            <a:r>
              <a:rPr lang="th-TH" dirty="0"/>
              <a:t>ก็จะสามารถใช้งานซอฟต์แวร์ได้ตามสิทธิ์ของ</a:t>
            </a:r>
            <a:r>
              <a:rPr lang="en-US" dirty="0"/>
              <a:t> Admin</a:t>
            </a:r>
            <a:r>
              <a:rPr lang="th-TH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18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ในขณะเดียวกัน </a:t>
            </a:r>
          </a:p>
          <a:p>
            <a:r>
              <a:rPr lang="th-TH" dirty="0"/>
              <a:t>เมื่อผู้ใช้งานคนที่ 2 ทำการเข้าสู่ระบบ</a:t>
            </a:r>
          </a:p>
          <a:p>
            <a:r>
              <a:rPr lang="th-TH" dirty="0"/>
              <a:t>ผู้ใช้งานคนที่ 2 ซึ่งมี </a:t>
            </a:r>
            <a:r>
              <a:rPr lang="en-US" dirty="0"/>
              <a:t>Role </a:t>
            </a:r>
            <a:r>
              <a:rPr lang="th-TH" dirty="0"/>
              <a:t>ของซอฟต์แวร์เป็น </a:t>
            </a:r>
            <a:r>
              <a:rPr lang="en-US" dirty="0"/>
              <a:t>User </a:t>
            </a:r>
            <a:endParaRPr lang="th-TH" dirty="0"/>
          </a:p>
          <a:p>
            <a:r>
              <a:rPr lang="th-TH" dirty="0"/>
              <a:t>ก็จะสามารถใช้งานซอฟต์แวร์ได้ตามสิทธิ์ของ</a:t>
            </a:r>
            <a:r>
              <a:rPr lang="en-US" dirty="0"/>
              <a:t> User </a:t>
            </a:r>
            <a:r>
              <a:rPr lang="th-TH" dirty="0"/>
              <a:t>เท่านั้น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ตั้งแต่อดีตจนถึงปัจจุบัน การดำเนินการต่างๆภายในองค์กร </a:t>
            </a:r>
          </a:p>
          <a:p>
            <a:r>
              <a:rPr lang="th-TH" dirty="0"/>
              <a:t>มักจะยุ่งเกี่ยวกับเอกสารหลากหลายประเภท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26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มาถึงหัวข้อสุดท้ายของการนำเสนอ สรุปผลงานวิจัย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814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หลังจากผู้เขียนบทความได้ทำการออกแบบและพัฒนาระบบจนเสร็จสิ้นแล้ว </a:t>
            </a:r>
          </a:p>
          <a:p>
            <a:r>
              <a:rPr lang="th-TH" dirty="0"/>
              <a:t>ระบบได้ถูกนำไปทดลองใช้งานภายในองค์กร ซึ่งได้ผลตอบรับที่ดีถึงดีมาก </a:t>
            </a:r>
          </a:p>
          <a:p>
            <a:r>
              <a:rPr lang="th-TH" dirty="0"/>
              <a:t>ไม่ว่าจะเป็นในเรื่องที่</a:t>
            </a:r>
            <a:br>
              <a:rPr lang="th-TH" dirty="0"/>
            </a:br>
            <a:r>
              <a:rPr lang="th-TH" dirty="0"/>
              <a:t>- ผู้ใช้งานสามารถเข้าใช้งานซอฟต์แวร์ที่แตกต่างกันได้อย่างสะดวก โดยไม่ต้องกังวลว่าข้อมูลของตนเองจะรั่วไหล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- และทางฝั่งของผู้พัฒนาซอฟต์แวร์ มองว่าระบบตัวกลางนี้ ช่วยให้ซอฟต์แวร์มีมาตรฐานการตรวจสอบตัวตนและการกำหนดสิทธิ์การใช้งานที่มีประสิทธิภาพ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034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การนำเสนอของผมได้เสร็จสิ้นเป็นที่เรียบร้อยแล้ว ขอขอบคุณคณะกรรมการทุกท่านที่ร่วมรับฟัง</a:t>
            </a:r>
            <a:br>
              <a:rPr lang="th-TH" dirty="0"/>
            </a:br>
            <a:r>
              <a:rPr lang="th-TH" dirty="0"/>
              <a:t>สำหรับวันนี้ ขอบคุณครับ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98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ไม่ว่าจะเป็น เอกสารบุคลากรทั้งภายในและภายนอกองค์กร </a:t>
            </a:r>
          </a:p>
          <a:p>
            <a:r>
              <a:rPr lang="th-TH" dirty="0"/>
              <a:t>เอกสารกำกับภาษี เอกสารค่าใช้จ่ายต่างๆ </a:t>
            </a:r>
          </a:p>
          <a:p>
            <a:r>
              <a:rPr lang="th-TH" dirty="0"/>
              <a:t>หรือแม้กระทั่งเอกสารที่เกี่ยวข้องกับกฎหมายข้อบังคับ</a:t>
            </a:r>
          </a:p>
          <a:p>
            <a:endParaRPr lang="th-TH" dirty="0"/>
          </a:p>
          <a:p>
            <a:r>
              <a:rPr lang="th-TH" dirty="0"/>
              <a:t>ด้วยความที่การจัดการกับเอกสารนั้นเป็นเรื่องที่ยุ่งยากและค่อนข้างใช้เวลาในการดำเนินการ</a:t>
            </a:r>
            <a:br>
              <a:rPr lang="th-TH" dirty="0"/>
            </a:br>
            <a:r>
              <a:rPr lang="th-TH" dirty="0"/>
              <a:t>รวมถึงทำให้องค์กรมีค่าใช้จ่ายเพิ่มเติมในเรื่องของกระดาษสำหรับจัดทำเอกสาร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90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ทำให้ในปัจจุบัน องค์กรทั้งหลายมักมีการนำใช้ซอฟต์แวร์ที่ตอบโจทย์ธุรกิจในหลายด้านๆ</a:t>
            </a:r>
          </a:p>
          <a:p>
            <a:r>
              <a:rPr lang="th-TH" dirty="0"/>
              <a:t>เข้ามาช่วยให้การบริหารจัดการเกี่ยวกับเอกสารต่างๆทำได้อย่างสะดวกรวดเร็ว </a:t>
            </a:r>
          </a:p>
          <a:p>
            <a:r>
              <a:rPr lang="th-TH" dirty="0"/>
              <a:t>และมีประสิทธิภาพมากยิ่งขึ้น</a:t>
            </a:r>
          </a:p>
          <a:p>
            <a:endParaRPr lang="th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โดยมองว่าซอฟต์แวร์เหล่านั้น จะช่วยลดค่าใช้จ่ายขององค์กรและเพิ่มประสิทธิภาพการทำงานของบุคลากรภายในองค์กรให้มากยิ่งขึ้น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4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โดยส่วนใหญ่แล้ว ซอฟต์แวร์ที่นำมาใช้ในองค์กรนั้น มักจะมีการทำงาน 2 ส่วนที่คล้ายคลึงกันในทุกๆซอฟต์แวร์ </a:t>
            </a:r>
          </a:p>
          <a:p>
            <a:r>
              <a:rPr lang="th-TH" dirty="0"/>
              <a:t>อันได้แก่</a:t>
            </a:r>
          </a:p>
          <a:p>
            <a:r>
              <a:rPr lang="th-TH" dirty="0"/>
              <a:t>ส่วนของการตรวจสอบตัวตนของผู้ใช้งาน หรือ </a:t>
            </a:r>
            <a:r>
              <a:rPr lang="en-US" dirty="0"/>
              <a:t>Authentication </a:t>
            </a:r>
            <a:r>
              <a:rPr lang="th-TH" dirty="0"/>
              <a:t>เพื่อตรวจสอบว่าผู้ใช้งานเป็นใคร</a:t>
            </a:r>
          </a:p>
          <a:p>
            <a:r>
              <a:rPr lang="th-TH" dirty="0"/>
              <a:t>และส่วนของการกำหนดสิทธิ์การใช้งาน หรือ </a:t>
            </a:r>
            <a:r>
              <a:rPr lang="en-US" dirty="0"/>
              <a:t>Authorization </a:t>
            </a:r>
            <a:r>
              <a:rPr lang="th-TH" dirty="0"/>
              <a:t>เพื่อบ่งบอกว่าผู้ใช้งาน</a:t>
            </a:r>
          </a:p>
          <a:p>
            <a:r>
              <a:rPr lang="th-TH" dirty="0"/>
              <a:t>สามารถมีปฏิสัมพันธ์กับส่วนไหนของซอฟต์แวร์ได้บ้าง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5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แต่การที่องค์กรมีการนำใช้ซอฟต์แวร์ที่มีจำนวนมากขึ้น</a:t>
            </a:r>
            <a:r>
              <a:rPr lang="th-TH" dirty="0" err="1"/>
              <a:t>เรื่อยๆ</a:t>
            </a:r>
            <a:r>
              <a:rPr lang="th-TH" dirty="0"/>
              <a:t> </a:t>
            </a:r>
          </a:p>
          <a:p>
            <a:r>
              <a:rPr lang="th-TH" dirty="0"/>
              <a:t>ไม่ว่าจะเป็นซอฟต์แวร์ที่พัฒนาขึ้นและใช้งานภายในองค์กรเอง</a:t>
            </a:r>
          </a:p>
          <a:p>
            <a:r>
              <a:rPr lang="th-TH" dirty="0"/>
              <a:t>หรือซอฟต์แวร์ที่ว่าจ้างองค์กรภายนอกให้ทำการพัฒนาให้นั้น</a:t>
            </a:r>
          </a:p>
          <a:p>
            <a:endParaRPr lang="th-TH" dirty="0"/>
          </a:p>
          <a:p>
            <a:r>
              <a:rPr lang="th-TH" dirty="0"/>
              <a:t>เมื่อซอฟต์แวร์ที่ใช้ในองค์กรมีจำนวนมากขึ้น</a:t>
            </a:r>
            <a:r>
              <a:rPr lang="th-TH" dirty="0" err="1"/>
              <a:t>เรื่อยๆ</a:t>
            </a:r>
            <a:r>
              <a:rPr lang="th-TH" dirty="0"/>
              <a:t>แล้ว </a:t>
            </a:r>
            <a:br>
              <a:rPr lang="th-TH" dirty="0"/>
            </a:br>
            <a:r>
              <a:rPr lang="th-TH" dirty="0"/>
              <a:t>มักจะก่อให้เกิดความสับสนหรือความซับซ้อนในการเข้าใช้งานซอฟต์แวร์เหล่านั้น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32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ไม่ว่าจะเป็นในเรื่องที่ผู้ใช้งานอาจต้องมีชื่อผู้ใช้งานและรหัสผ่านหลายชุด </a:t>
            </a:r>
          </a:p>
          <a:p>
            <a:r>
              <a:rPr lang="th-TH" dirty="0"/>
              <a:t>ในการเข้าใช้งานซอฟต์แวร์ที่แตกต่างกัน </a:t>
            </a:r>
          </a:p>
          <a:p>
            <a:r>
              <a:rPr lang="th-TH" dirty="0"/>
              <a:t>เพราะซอฟต์แวร์ทั้งหลายเหล่านั้น อาจมีวิธีการเข้าสู่ระบบที่ไม่มีเหมือนกัน</a:t>
            </a:r>
          </a:p>
          <a:p>
            <a:endParaRPr lang="th-TH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4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FEFBFBF5-9D23-9DFF-B585-5BCCB6271E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60"/>
          <a:stretch/>
        </p:blipFill>
        <p:spPr>
          <a:xfrm>
            <a:off x="0" y="567"/>
            <a:ext cx="10099040" cy="6857433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7AF950-2D73-1438-E9CA-85277E324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473" y="1974620"/>
            <a:ext cx="6684886" cy="1523182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7182715-95DB-13B7-44F0-B4A4B4514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473" y="4886960"/>
            <a:ext cx="6684886" cy="122309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dirty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12" name="ตัวแทนรูปภาพ 11">
            <a:extLst>
              <a:ext uri="{FF2B5EF4-FFF2-40B4-BE49-F238E27FC236}">
                <a16:creationId xmlns:a16="http://schemas.microsoft.com/office/drawing/2014/main" id="{E8465E41-A5F2-7A8C-DC1A-5EC4D7067B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92724" y="-1765"/>
            <a:ext cx="4399942" cy="6859747"/>
          </a:xfrm>
          <a:custGeom>
            <a:avLst/>
            <a:gdLst>
              <a:gd name="connsiteX0" fmla="*/ 4 w 3454400"/>
              <a:gd name="connsiteY0" fmla="*/ 2619516 h 6858000"/>
              <a:gd name="connsiteX1" fmla="*/ 1727200 w 3454400"/>
              <a:gd name="connsiteY1" fmla="*/ 0 h 6858000"/>
              <a:gd name="connsiteX2" fmla="*/ 3454396 w 3454400"/>
              <a:gd name="connsiteY2" fmla="*/ 2619516 h 6858000"/>
              <a:gd name="connsiteX3" fmla="*/ 2794666 w 3454400"/>
              <a:gd name="connsiteY3" fmla="*/ 6857983 h 6858000"/>
              <a:gd name="connsiteX4" fmla="*/ 659734 w 3454400"/>
              <a:gd name="connsiteY4" fmla="*/ 6857983 h 6858000"/>
              <a:gd name="connsiteX5" fmla="*/ 4 w 3454400"/>
              <a:gd name="connsiteY5" fmla="*/ 2619516 h 6858000"/>
              <a:gd name="connsiteX0" fmla="*/ 0 w 3454392"/>
              <a:gd name="connsiteY0" fmla="*/ 2548396 h 6786863"/>
              <a:gd name="connsiteX1" fmla="*/ 142236 w 3454392"/>
              <a:gd name="connsiteY1" fmla="*/ 0 h 6786863"/>
              <a:gd name="connsiteX2" fmla="*/ 3454392 w 3454392"/>
              <a:gd name="connsiteY2" fmla="*/ 2548396 h 6786863"/>
              <a:gd name="connsiteX3" fmla="*/ 2794662 w 3454392"/>
              <a:gd name="connsiteY3" fmla="*/ 6786863 h 6786863"/>
              <a:gd name="connsiteX4" fmla="*/ 659730 w 3454392"/>
              <a:gd name="connsiteY4" fmla="*/ 6786863 h 6786863"/>
              <a:gd name="connsiteX5" fmla="*/ 0 w 3454392"/>
              <a:gd name="connsiteY5" fmla="*/ 2548396 h 6786863"/>
              <a:gd name="connsiteX0" fmla="*/ 20324 w 3474716"/>
              <a:gd name="connsiteY0" fmla="*/ 2609356 h 6847823"/>
              <a:gd name="connsiteX1" fmla="*/ 0 w 3474716"/>
              <a:gd name="connsiteY1" fmla="*/ 0 h 6847823"/>
              <a:gd name="connsiteX2" fmla="*/ 3474716 w 3474716"/>
              <a:gd name="connsiteY2" fmla="*/ 2609356 h 6847823"/>
              <a:gd name="connsiteX3" fmla="*/ 2814986 w 3474716"/>
              <a:gd name="connsiteY3" fmla="*/ 6847823 h 6847823"/>
              <a:gd name="connsiteX4" fmla="*/ 680054 w 3474716"/>
              <a:gd name="connsiteY4" fmla="*/ 6847823 h 6847823"/>
              <a:gd name="connsiteX5" fmla="*/ 20324 w 3474716"/>
              <a:gd name="connsiteY5" fmla="*/ 2609356 h 6847823"/>
              <a:gd name="connsiteX0" fmla="*/ 20324 w 3464556"/>
              <a:gd name="connsiteY0" fmla="*/ 2621280 h 6859747"/>
              <a:gd name="connsiteX1" fmla="*/ 0 w 3464556"/>
              <a:gd name="connsiteY1" fmla="*/ 11924 h 6859747"/>
              <a:gd name="connsiteX2" fmla="*/ 3464556 w 3464556"/>
              <a:gd name="connsiteY2" fmla="*/ 0 h 6859747"/>
              <a:gd name="connsiteX3" fmla="*/ 2814986 w 3464556"/>
              <a:gd name="connsiteY3" fmla="*/ 6859747 h 6859747"/>
              <a:gd name="connsiteX4" fmla="*/ 680054 w 3464556"/>
              <a:gd name="connsiteY4" fmla="*/ 6859747 h 6859747"/>
              <a:gd name="connsiteX5" fmla="*/ 20324 w 3464556"/>
              <a:gd name="connsiteY5" fmla="*/ 2621280 h 6859747"/>
              <a:gd name="connsiteX0" fmla="*/ 0 w 4358632"/>
              <a:gd name="connsiteY0" fmla="*/ 4053840 h 6859747"/>
              <a:gd name="connsiteX1" fmla="*/ 894076 w 4358632"/>
              <a:gd name="connsiteY1" fmla="*/ 11924 h 6859747"/>
              <a:gd name="connsiteX2" fmla="*/ 4358632 w 4358632"/>
              <a:gd name="connsiteY2" fmla="*/ 0 h 6859747"/>
              <a:gd name="connsiteX3" fmla="*/ 3709062 w 4358632"/>
              <a:gd name="connsiteY3" fmla="*/ 6859747 h 6859747"/>
              <a:gd name="connsiteX4" fmla="*/ 1574130 w 4358632"/>
              <a:gd name="connsiteY4" fmla="*/ 6859747 h 6859747"/>
              <a:gd name="connsiteX5" fmla="*/ 0 w 4358632"/>
              <a:gd name="connsiteY5" fmla="*/ 4053840 h 6859747"/>
              <a:gd name="connsiteX0" fmla="*/ 0 w 4358632"/>
              <a:gd name="connsiteY0" fmla="*/ 4053840 h 6859747"/>
              <a:gd name="connsiteX1" fmla="*/ 894076 w 4358632"/>
              <a:gd name="connsiteY1" fmla="*/ 11924 h 6859747"/>
              <a:gd name="connsiteX2" fmla="*/ 4358632 w 4358632"/>
              <a:gd name="connsiteY2" fmla="*/ 0 h 6859747"/>
              <a:gd name="connsiteX3" fmla="*/ 3709062 w 4358632"/>
              <a:gd name="connsiteY3" fmla="*/ 6859747 h 6859747"/>
              <a:gd name="connsiteX4" fmla="*/ 2244690 w 4358632"/>
              <a:gd name="connsiteY4" fmla="*/ 6859747 h 6859747"/>
              <a:gd name="connsiteX5" fmla="*/ 0 w 4358632"/>
              <a:gd name="connsiteY5" fmla="*/ 4053840 h 6859747"/>
              <a:gd name="connsiteX0" fmla="*/ 0 w 4369462"/>
              <a:gd name="connsiteY0" fmla="*/ 4053840 h 6859747"/>
              <a:gd name="connsiteX1" fmla="*/ 894076 w 4369462"/>
              <a:gd name="connsiteY1" fmla="*/ 11924 h 6859747"/>
              <a:gd name="connsiteX2" fmla="*/ 4358632 w 4369462"/>
              <a:gd name="connsiteY2" fmla="*/ 0 h 6859747"/>
              <a:gd name="connsiteX3" fmla="*/ 4369462 w 4369462"/>
              <a:gd name="connsiteY3" fmla="*/ 6859747 h 6859747"/>
              <a:gd name="connsiteX4" fmla="*/ 2244690 w 4369462"/>
              <a:gd name="connsiteY4" fmla="*/ 6859747 h 6859747"/>
              <a:gd name="connsiteX5" fmla="*/ 0 w 4369462"/>
              <a:gd name="connsiteY5" fmla="*/ 4053840 h 6859747"/>
              <a:gd name="connsiteX0" fmla="*/ 0 w 4399942"/>
              <a:gd name="connsiteY0" fmla="*/ 4023360 h 6859747"/>
              <a:gd name="connsiteX1" fmla="*/ 924556 w 4399942"/>
              <a:gd name="connsiteY1" fmla="*/ 11924 h 6859747"/>
              <a:gd name="connsiteX2" fmla="*/ 4389112 w 4399942"/>
              <a:gd name="connsiteY2" fmla="*/ 0 h 6859747"/>
              <a:gd name="connsiteX3" fmla="*/ 4399942 w 4399942"/>
              <a:gd name="connsiteY3" fmla="*/ 6859747 h 6859747"/>
              <a:gd name="connsiteX4" fmla="*/ 2275170 w 4399942"/>
              <a:gd name="connsiteY4" fmla="*/ 6859747 h 6859747"/>
              <a:gd name="connsiteX5" fmla="*/ 0 w 4399942"/>
              <a:gd name="connsiteY5" fmla="*/ 4023360 h 6859747"/>
              <a:gd name="connsiteX0" fmla="*/ 0 w 4399942"/>
              <a:gd name="connsiteY0" fmla="*/ 4023360 h 6859747"/>
              <a:gd name="connsiteX1" fmla="*/ 924556 w 4399942"/>
              <a:gd name="connsiteY1" fmla="*/ 1764 h 6859747"/>
              <a:gd name="connsiteX2" fmla="*/ 4389112 w 4399942"/>
              <a:gd name="connsiteY2" fmla="*/ 0 h 6859747"/>
              <a:gd name="connsiteX3" fmla="*/ 4399942 w 4399942"/>
              <a:gd name="connsiteY3" fmla="*/ 6859747 h 6859747"/>
              <a:gd name="connsiteX4" fmla="*/ 2275170 w 4399942"/>
              <a:gd name="connsiteY4" fmla="*/ 6859747 h 6859747"/>
              <a:gd name="connsiteX5" fmla="*/ 0 w 4399942"/>
              <a:gd name="connsiteY5" fmla="*/ 4023360 h 685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942" h="6859747">
                <a:moveTo>
                  <a:pt x="0" y="4023360"/>
                </a:moveTo>
                <a:lnTo>
                  <a:pt x="924556" y="1764"/>
                </a:lnTo>
                <a:lnTo>
                  <a:pt x="4389112" y="0"/>
                </a:lnTo>
                <a:lnTo>
                  <a:pt x="4399942" y="6859747"/>
                </a:lnTo>
                <a:lnTo>
                  <a:pt x="2275170" y="6859747"/>
                </a:lnTo>
                <a:lnTo>
                  <a:pt x="0" y="402336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ตัวแทนวันที่ 14">
            <a:extLst>
              <a:ext uri="{FF2B5EF4-FFF2-40B4-BE49-F238E27FC236}">
                <a16:creationId xmlns:a16="http://schemas.microsoft.com/office/drawing/2014/main" id="{1EF7C85F-21A7-288B-05A1-17FC2727D3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pPr/>
              <a:t>26-Jan-23</a:t>
            </a:fld>
            <a:endParaRPr lang="en-US"/>
          </a:p>
        </p:txBody>
      </p:sp>
      <p:sp>
        <p:nvSpPr>
          <p:cNvPr id="16" name="ตัวแทนท้ายกระดาษ 15">
            <a:extLst>
              <a:ext uri="{FF2B5EF4-FFF2-40B4-BE49-F238E27FC236}">
                <a16:creationId xmlns:a16="http://schemas.microsoft.com/office/drawing/2014/main" id="{E90E8EF4-83AF-6CDB-C78D-B5D8E406B2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ตัวแทนหมายเลขสไลด์ 16">
            <a:extLst>
              <a:ext uri="{FF2B5EF4-FFF2-40B4-BE49-F238E27FC236}">
                <a16:creationId xmlns:a16="http://schemas.microsoft.com/office/drawing/2014/main" id="{CE08B802-85FD-AFB6-6FA9-284B8A5DD3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ตัวแทนข้อความ 22">
            <a:extLst>
              <a:ext uri="{FF2B5EF4-FFF2-40B4-BE49-F238E27FC236}">
                <a16:creationId xmlns:a16="http://schemas.microsoft.com/office/drawing/2014/main" id="{D3A95D32-95C4-B1F0-C473-8944AAC265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13" y="3678238"/>
            <a:ext cx="6684962" cy="914082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366214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52DD0E6-7C41-DC90-3150-505C59C1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C8C6911A-5A88-E7FC-4B7F-3F890368C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1F2B106-0F92-A5A2-6CA0-ACCC6F422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549EC4A-141D-E422-F76D-246D4FAF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DDE5AA6-5691-30B7-8D08-ABC26772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0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090E8A39-0C9E-39B9-049D-86E8DC74A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E399D6B-7C3F-C1AE-37C7-DFFAB168F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57450F1-229D-E43E-B0A1-93CD0775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0AD9F30-928A-E4A7-BB30-D11FDEF1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A3E8518-91F6-D9F2-E4AC-CEC89CC6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B4AC7FD-9048-5F0C-31C9-04935F84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E5E5726-7A81-B9D9-59B6-6BDC0C9B3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64C2A17-FA50-7504-22E4-1763EB716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661FB13-869B-371C-810D-10E88C49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6EE0C0A-90C3-84AF-38D3-575E6E62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FD652AC-2FD7-B065-E74D-E39FA246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CBA082E-B76E-22CE-918A-7246DE1BB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F1DFCFF-2FC8-7BCF-178F-2346FFE5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DD4052F-7A5F-5E4A-C6B6-73C77B86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4ADDCE7-5E2C-70DF-CF18-B4025457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2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0AADAE-4B44-751C-BC77-FBA353B0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0AA9888-1266-8B10-C911-990FBD38A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A6476A7-4483-F224-4360-101B8360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576B22F-0FAF-4FEB-4F7B-2A5481AC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F59EA17-817D-3420-F233-A1D31DB6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F150A60-6A64-6A87-9673-D782A46E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98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27B3F99-360F-F2EB-B628-42A631306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0ECBB591-1ABD-A38E-D958-F191A275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35E78AF-AB19-EEBB-304D-EEBF769C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3CBD0957-33F7-4DFE-9267-F2D9A30DA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1C393EB6-BDBB-DAF2-289B-AC2A25422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D9248B75-9E05-6A14-A16A-0D97ECC1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868680D8-409D-5045-FB9A-9FCBAB07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FAA6ABB6-5779-0FCE-D27D-14E50ACA2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95DC0A3-0136-AE51-66F6-27F687B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80EFB368-C05F-CC00-A322-9A9870FF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220C1BDD-7DE7-DD4A-6306-6D154785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BC70446F-2F92-650F-436A-5E393527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6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3C41E111-04A9-3D65-4A9F-1AE35201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37F35B98-FC2E-29B3-C0DF-2D040CD5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ABC1E36-5F97-4ED8-E936-11327541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A371A73-1077-03CB-F0CA-253B302C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E730AB1-6FBC-A0B7-4D9E-7F3F7967C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4B54375F-1C92-4082-1F68-F210233BF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BF6A132-074B-1F2D-9604-D4A40FA6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FE01569-9A57-B23A-4914-DD938B81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530B23BF-FF4B-D41A-B149-EB102A75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79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2500F31-0F26-697B-0EB2-DC58FA0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3A31CEC5-34D7-04FC-E71D-366AA1A7C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739C94E-07A8-E91F-1564-19B1D070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AB6A102-1FEE-722B-C97E-E5A4719F2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0A00440-0151-10D2-301A-99FDACD1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AF4A7F7-3EAE-0D60-AED5-B461AE53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524C94A6-B143-4034-399E-FE8BF35D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65125"/>
            <a:ext cx="116704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CE06DE5A-481F-17D2-4B9F-0DFB1E962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74" y="1825625"/>
            <a:ext cx="11670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8B47F65-D6B2-1717-805C-43E52C614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847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</a:lstStyle>
          <a:p>
            <a:fld id="{887AC55B-FDE0-416F-8BCC-F97A446381E3}" type="datetimeFigureOut">
              <a:rPr lang="en-US" smtClean="0"/>
              <a:pPr/>
              <a:t>26-Jan-23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672CFD2-AC58-C010-1AA2-8C61293FC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8EABBDB-26A9-05CA-6E06-C9C07CB56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99040" y="6356350"/>
            <a:ext cx="1899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</a:lstStyle>
          <a:p>
            <a:fld id="{2B483702-9471-4D13-A3A4-97908CADED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8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EA74B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5D2549F-82B7-370B-64E9-15F5AADF2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473" y="2319750"/>
            <a:ext cx="6036701" cy="1736192"/>
          </a:xfrm>
        </p:spPr>
        <p:txBody>
          <a:bodyPr>
            <a:normAutofit fontScale="90000"/>
          </a:bodyPr>
          <a:lstStyle/>
          <a:p>
            <a:r>
              <a:rPr lang="th-TH" dirty="0"/>
              <a:t>ระบบยืนยันตัวตน</a:t>
            </a:r>
            <a:br>
              <a:rPr lang="th-TH" dirty="0"/>
            </a:br>
            <a:r>
              <a:rPr lang="th-TH" dirty="0"/>
              <a:t>และกำหนดสิทธิ์การใช้งาน</a:t>
            </a:r>
            <a:br>
              <a:rPr lang="th-TH" dirty="0"/>
            </a:br>
            <a:r>
              <a:rPr lang="th-TH" dirty="0"/>
              <a:t>ผ่านเครือข่ายกลาง</a:t>
            </a:r>
            <a:endParaRPr lang="en-US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07083FAC-0B6E-D634-4EF5-9DB4F6AC7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473" y="4898774"/>
            <a:ext cx="7283610" cy="135378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th-TH" dirty="0"/>
              <a:t>สิรวิ</a:t>
            </a:r>
            <a:r>
              <a:rPr lang="th-TH" dirty="0" err="1"/>
              <a:t>ชญ์</a:t>
            </a:r>
            <a:r>
              <a:rPr lang="th-TH" dirty="0"/>
              <a:t> ฐิติสุนทรลักษณ์ และ อภิสิทธิ์ แสงใส</a:t>
            </a:r>
            <a:br>
              <a:rPr lang="th-TH" dirty="0"/>
            </a:br>
            <a:r>
              <a:rPr lang="th-TH" dirty="0"/>
              <a:t>สาขาวิชาวิศวกรรมซอฟต์แวร์ </a:t>
            </a:r>
            <a:br>
              <a:rPr lang="th-TH" dirty="0"/>
            </a:br>
            <a:r>
              <a:rPr lang="th-TH" dirty="0"/>
              <a:t>คณะวิทยาการสารสนเทศ มหาวิทยาลัย</a:t>
            </a:r>
            <a:r>
              <a:rPr lang="th-TH" dirty="0" err="1"/>
              <a:t>บูรพา</a:t>
            </a:r>
            <a:endParaRPr lang="en-US" dirty="0"/>
          </a:p>
        </p:txBody>
      </p:sp>
      <p:pic>
        <p:nvPicPr>
          <p:cNvPr id="7" name="ตัวแทนรูปภาพ 6">
            <a:extLst>
              <a:ext uri="{FF2B5EF4-FFF2-40B4-BE49-F238E27FC236}">
                <a16:creationId xmlns:a16="http://schemas.microsoft.com/office/drawing/2014/main" id="{70251B29-623A-D517-D869-BA27E8DE45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7" r="32047"/>
          <a:stretch>
            <a:fillRect/>
          </a:stretch>
        </p:blipFill>
        <p:spPr/>
      </p:pic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33B361CD-D4DE-C734-1813-6F320A20BD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13" y="4055942"/>
            <a:ext cx="6684962" cy="914082"/>
          </a:xfrm>
        </p:spPr>
        <p:txBody>
          <a:bodyPr>
            <a:normAutofit/>
          </a:bodyPr>
          <a:lstStyle/>
          <a:p>
            <a:r>
              <a:rPr lang="en-US" dirty="0"/>
              <a:t>Identity Server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0A382-323B-4897-9902-9044E683A19A}"/>
              </a:ext>
            </a:extLst>
          </p:cNvPr>
          <p:cNvSpPr txBox="1"/>
          <p:nvPr/>
        </p:nvSpPr>
        <p:spPr>
          <a:xfrm>
            <a:off x="5949538" y="31113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22654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การนำใช้ซอฟต์แวร์ภายในองค์กร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8745119" y="5545776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6601622" y="5545779"/>
            <a:ext cx="211974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</a:t>
            </a:r>
            <a:r>
              <a:rPr lang="th-TH" b="1" dirty="0"/>
              <a:t>ที่มาและความสำคัญ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9564517" y="5545778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9D4FE5-C0AD-4577-8858-CB4CBE340AA5}"/>
              </a:ext>
            </a:extLst>
          </p:cNvPr>
          <p:cNvSpPr/>
          <p:nvPr/>
        </p:nvSpPr>
        <p:spPr>
          <a:xfrm>
            <a:off x="494804" y="1690688"/>
            <a:ext cx="5184379" cy="359473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1082F4E7-DE35-4037-95EC-CA34EBDCE38E}"/>
              </a:ext>
            </a:extLst>
          </p:cNvPr>
          <p:cNvSpPr txBox="1">
            <a:spLocks/>
          </p:cNvSpPr>
          <p:nvPr/>
        </p:nvSpPr>
        <p:spPr>
          <a:xfrm>
            <a:off x="0" y="1727234"/>
            <a:ext cx="6223728" cy="1639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b="1" dirty="0"/>
              <a:t>การตรวจสอบตัวตนของผู้ใช้งาน</a:t>
            </a:r>
            <a:br>
              <a:rPr lang="th-TH" b="1" dirty="0"/>
            </a:br>
            <a:r>
              <a:rPr lang="en-US" b="1" dirty="0"/>
              <a:t>(Authentication)</a:t>
            </a:r>
          </a:p>
        </p:txBody>
      </p:sp>
      <p:sp>
        <p:nvSpPr>
          <p:cNvPr id="31" name="ตัวแทนเนื้อหา 2">
            <a:extLst>
              <a:ext uri="{FF2B5EF4-FFF2-40B4-BE49-F238E27FC236}">
                <a16:creationId xmlns:a16="http://schemas.microsoft.com/office/drawing/2014/main" id="{D448CB9E-144A-4EBA-BD7B-031A76DBAA69}"/>
              </a:ext>
            </a:extLst>
          </p:cNvPr>
          <p:cNvSpPr txBox="1">
            <a:spLocks/>
          </p:cNvSpPr>
          <p:nvPr/>
        </p:nvSpPr>
        <p:spPr>
          <a:xfrm>
            <a:off x="698065" y="3648404"/>
            <a:ext cx="4777855" cy="1381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</a:t>
            </a:r>
            <a:r>
              <a:rPr lang="th-TH" dirty="0" err="1"/>
              <a:t>จําเป็นต้</a:t>
            </a:r>
            <a:r>
              <a:rPr lang="th-TH" dirty="0"/>
              <a:t>องมี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>
                <a:solidFill>
                  <a:srgbClr val="FF0000"/>
                </a:solidFill>
              </a:rPr>
              <a:t>ชื่อผู้ใช้งานและรหัสผ่านหลายชุด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FDBF461-A5F9-43DE-A6F1-2C1050886372}"/>
              </a:ext>
            </a:extLst>
          </p:cNvPr>
          <p:cNvSpPr/>
          <p:nvPr/>
        </p:nvSpPr>
        <p:spPr>
          <a:xfrm>
            <a:off x="6463076" y="1690688"/>
            <a:ext cx="5184379" cy="359473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4B035622-B95C-44E9-BBBB-2177F732AF75}"/>
              </a:ext>
            </a:extLst>
          </p:cNvPr>
          <p:cNvSpPr txBox="1">
            <a:spLocks/>
          </p:cNvSpPr>
          <p:nvPr/>
        </p:nvSpPr>
        <p:spPr>
          <a:xfrm>
            <a:off x="5968272" y="1727234"/>
            <a:ext cx="6223728" cy="1639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b="1" dirty="0"/>
              <a:t>การกำหนดสิทธิ์การใช้งาน</a:t>
            </a:r>
            <a:br>
              <a:rPr lang="th-TH" b="1" dirty="0"/>
            </a:br>
            <a:r>
              <a:rPr lang="en-US" b="1" dirty="0"/>
              <a:t>(Authorization)</a:t>
            </a:r>
          </a:p>
        </p:txBody>
      </p:sp>
      <p:sp>
        <p:nvSpPr>
          <p:cNvPr id="34" name="ตัวแทนเนื้อหา 2">
            <a:extLst>
              <a:ext uri="{FF2B5EF4-FFF2-40B4-BE49-F238E27FC236}">
                <a16:creationId xmlns:a16="http://schemas.microsoft.com/office/drawing/2014/main" id="{EB853E19-A2F9-45AA-8ACE-5C2EB6DB8DDC}"/>
              </a:ext>
            </a:extLst>
          </p:cNvPr>
          <p:cNvSpPr txBox="1">
            <a:spLocks/>
          </p:cNvSpPr>
          <p:nvPr/>
        </p:nvSpPr>
        <p:spPr>
          <a:xfrm>
            <a:off x="6512820" y="3648404"/>
            <a:ext cx="5047288" cy="1381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การกำหนดสิทธิ์การใช้งาน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>
                <a:solidFill>
                  <a:srgbClr val="FF0000"/>
                </a:solidFill>
              </a:rPr>
              <a:t>มีความซับซ้อนมากยิ่งขึ้น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64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การนำใช้ซอฟต์แวร์ภายในองค์กร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8745119" y="5545776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6601622" y="5545779"/>
            <a:ext cx="211974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</a:t>
            </a:r>
            <a:r>
              <a:rPr lang="th-TH" b="1" dirty="0"/>
              <a:t>ที่มาและความสำคัญ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9564517" y="5545778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C5079FF0-6F61-41CB-B5D2-65BD2C84B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94" y="1453631"/>
            <a:ext cx="3360412" cy="3360412"/>
          </a:xfrm>
          <a:prstGeom prst="rect">
            <a:avLst/>
          </a:prstGeom>
        </p:spPr>
      </p:pic>
      <p:sp>
        <p:nvSpPr>
          <p:cNvPr id="17" name="ตัวแทนเนื้อหา 2">
            <a:extLst>
              <a:ext uri="{FF2B5EF4-FFF2-40B4-BE49-F238E27FC236}">
                <a16:creationId xmlns:a16="http://schemas.microsoft.com/office/drawing/2014/main" id="{21A072EC-E61C-47EB-BEAD-2F24F7E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022" y="4648235"/>
            <a:ext cx="4461955" cy="7064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</p:spTree>
    <p:extLst>
      <p:ext uri="{BB962C8B-B14F-4D97-AF65-F5344CB8AC3E}">
        <p14:creationId xmlns:p14="http://schemas.microsoft.com/office/powerpoint/2010/main" val="94515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การนำใช้ซอฟต์แวร์ภายในองค์กร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8745119" y="5545776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6601622" y="5545779"/>
            <a:ext cx="211974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</a:t>
            </a:r>
            <a:r>
              <a:rPr lang="th-TH" b="1" dirty="0"/>
              <a:t>ที่มาและความสำคัญ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9564517" y="5545778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C5079FF0-6F61-41CB-B5D2-65BD2C84B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94" y="1453631"/>
            <a:ext cx="3360412" cy="3360412"/>
          </a:xfrm>
          <a:prstGeom prst="rect">
            <a:avLst/>
          </a:prstGeom>
        </p:spPr>
      </p:pic>
      <p:sp>
        <p:nvSpPr>
          <p:cNvPr id="17" name="ตัวแทนเนื้อหา 2">
            <a:extLst>
              <a:ext uri="{FF2B5EF4-FFF2-40B4-BE49-F238E27FC236}">
                <a16:creationId xmlns:a16="http://schemas.microsoft.com/office/drawing/2014/main" id="{21A072EC-E61C-47EB-BEAD-2F24F7E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022" y="4648235"/>
            <a:ext cx="4461955" cy="7064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4021971-B29B-4C69-A45F-A60C6CE5F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37" y="2036315"/>
            <a:ext cx="2028793" cy="2028793"/>
          </a:xfrm>
          <a:prstGeom prst="rect">
            <a:avLst/>
          </a:prstGeom>
        </p:spPr>
      </p:pic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F4BD016E-FDAF-426E-9CA1-26EE7FFC22FA}"/>
              </a:ext>
            </a:extLst>
          </p:cNvPr>
          <p:cNvSpPr txBox="1">
            <a:spLocks/>
          </p:cNvSpPr>
          <p:nvPr/>
        </p:nvSpPr>
        <p:spPr>
          <a:xfrm>
            <a:off x="141156" y="3840753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89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การนำใช้ซอฟต์แวร์ภายในองค์กร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8745119" y="5545776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6601622" y="5545779"/>
            <a:ext cx="211974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</a:t>
            </a:r>
            <a:r>
              <a:rPr lang="th-TH" b="1" dirty="0"/>
              <a:t>ที่มาและความสำคัญ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9564517" y="5545778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C5079FF0-6F61-41CB-B5D2-65BD2C84B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94" y="1453631"/>
            <a:ext cx="3360412" cy="3360412"/>
          </a:xfrm>
          <a:prstGeom prst="rect">
            <a:avLst/>
          </a:prstGeom>
        </p:spPr>
      </p:pic>
      <p:sp>
        <p:nvSpPr>
          <p:cNvPr id="17" name="ตัวแทนเนื้อหา 2">
            <a:extLst>
              <a:ext uri="{FF2B5EF4-FFF2-40B4-BE49-F238E27FC236}">
                <a16:creationId xmlns:a16="http://schemas.microsoft.com/office/drawing/2014/main" id="{21A072EC-E61C-47EB-BEAD-2F24F7E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022" y="4648235"/>
            <a:ext cx="4461955" cy="7064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4021971-B29B-4C69-A45F-A60C6CE5F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37" y="2036315"/>
            <a:ext cx="2028793" cy="2028793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55439AE0-C0BC-4AB1-9E50-D923C5607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17" y="1878983"/>
            <a:ext cx="1878646" cy="1878646"/>
          </a:xfrm>
          <a:prstGeom prst="rect">
            <a:avLst/>
          </a:prstGeom>
        </p:spPr>
      </p:pic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F4BD016E-FDAF-426E-9CA1-26EE7FFC22FA}"/>
              </a:ext>
            </a:extLst>
          </p:cNvPr>
          <p:cNvSpPr txBox="1">
            <a:spLocks/>
          </p:cNvSpPr>
          <p:nvPr/>
        </p:nvSpPr>
        <p:spPr>
          <a:xfrm>
            <a:off x="141156" y="3840753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</a:t>
            </a:r>
            <a:endParaRPr lang="en-US" dirty="0"/>
          </a:p>
        </p:txBody>
      </p:sp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CC9929F-75A0-4A57-A3DC-DA4C44057325}"/>
              </a:ext>
            </a:extLst>
          </p:cNvPr>
          <p:cNvSpPr txBox="1">
            <a:spLocks/>
          </p:cNvSpPr>
          <p:nvPr/>
        </p:nvSpPr>
        <p:spPr>
          <a:xfrm>
            <a:off x="9142942" y="3840754"/>
            <a:ext cx="1650144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6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E0874E5-E126-07F0-CAAF-810D8F433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บทที่ 2</a:t>
            </a:r>
            <a:endParaRPr lang="en-US" sz="5400" dirty="0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622C678-DAE7-3DF3-552B-C195BF541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วัตถุประสงค์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7224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วัตถุประสงค์ของระบบ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7082572" y="5545780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7901971" y="5545779"/>
            <a:ext cx="163879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 </a:t>
            </a:r>
            <a:r>
              <a:rPr lang="th-TH" b="1" dirty="0"/>
              <a:t>วัตถุประสงค์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9564517" y="5545778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sp>
        <p:nvSpPr>
          <p:cNvPr id="14" name="ตัวแทนเนื้อหา 2">
            <a:extLst>
              <a:ext uri="{FF2B5EF4-FFF2-40B4-BE49-F238E27FC236}">
                <a16:creationId xmlns:a16="http://schemas.microsoft.com/office/drawing/2014/main" id="{DB21F415-CCB4-418E-8F99-2B3F109E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760" y="1690688"/>
            <a:ext cx="10489909" cy="96103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th-TH" sz="2400" dirty="0"/>
              <a:t>เพื่ออำนวยความสะดวกให้กับผู้ใช้งานในการเช้าใช้งานซอฟต์แวร์ที่แตกต่างกัน</a:t>
            </a:r>
          </a:p>
        </p:txBody>
      </p:sp>
      <p:sp>
        <p:nvSpPr>
          <p:cNvPr id="17" name="ตัวแทนเนื้อหา 2">
            <a:extLst>
              <a:ext uri="{FF2B5EF4-FFF2-40B4-BE49-F238E27FC236}">
                <a16:creationId xmlns:a16="http://schemas.microsoft.com/office/drawing/2014/main" id="{D98B0C22-977C-4300-A1BA-5A45374CF0E8}"/>
              </a:ext>
            </a:extLst>
          </p:cNvPr>
          <p:cNvSpPr txBox="1">
            <a:spLocks/>
          </p:cNvSpPr>
          <p:nvPr/>
        </p:nvSpPr>
        <p:spPr>
          <a:xfrm>
            <a:off x="918760" y="2685982"/>
            <a:ext cx="10489909" cy="96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th-TH" sz="2400" dirty="0"/>
              <a:t>2.    เพื่อความปลอดภัยของข้อมูลของผู้ใช้งานในขณะที่กำลังใช้งานซอฟต์แวร์</a:t>
            </a:r>
          </a:p>
        </p:txBody>
      </p:sp>
      <p:sp>
        <p:nvSpPr>
          <p:cNvPr id="18" name="ตัวแทนเนื้อหา 2">
            <a:extLst>
              <a:ext uri="{FF2B5EF4-FFF2-40B4-BE49-F238E27FC236}">
                <a16:creationId xmlns:a16="http://schemas.microsoft.com/office/drawing/2014/main" id="{934E9C1D-E568-4F02-88A2-A1301C7935FC}"/>
              </a:ext>
            </a:extLst>
          </p:cNvPr>
          <p:cNvSpPr txBox="1">
            <a:spLocks/>
          </p:cNvSpPr>
          <p:nvPr/>
        </p:nvSpPr>
        <p:spPr>
          <a:xfrm>
            <a:off x="918760" y="3682562"/>
            <a:ext cx="11439928" cy="96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th-TH" sz="2400" dirty="0"/>
              <a:t>3.    เพื่อให้บริการซอฟต์แวร์ในการตรวจสอบตัวตนและกำหนดสิทธิ์การใช้งานให้กับผู้ใช้งาน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12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E0874E5-E126-07F0-CAAF-810D8F433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บทที่ 3</a:t>
            </a:r>
            <a:endParaRPr lang="en-US" sz="5400" dirty="0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622C678-DAE7-3DF3-552B-C195BF541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ทฤษฎีที่เกี่ยวข้อง</a:t>
            </a:r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57569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OpenID Connect (OIDC)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875810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8526482" y="5545777"/>
            <a:ext cx="182180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 </a:t>
            </a:r>
            <a:r>
              <a:rPr lang="th-TH" b="1" dirty="0"/>
              <a:t>ทฤษฎีที่เกี่ยวข้อง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695208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026" name="Picture 2" descr="OpenID - Wikipedia">
            <a:extLst>
              <a:ext uri="{FF2B5EF4-FFF2-40B4-BE49-F238E27FC236}">
                <a16:creationId xmlns:a16="http://schemas.microsoft.com/office/drawing/2014/main" id="{772AAD3D-D7F4-485D-BA86-C3BD7A46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32" y="1950357"/>
            <a:ext cx="6291535" cy="23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ตัวแทนเนื้อหา 2">
            <a:extLst>
              <a:ext uri="{FF2B5EF4-FFF2-40B4-BE49-F238E27FC236}">
                <a16:creationId xmlns:a16="http://schemas.microsoft.com/office/drawing/2014/main" id="{8D7B72C8-C7F6-481B-A1E7-CEADE6E7AA8A}"/>
              </a:ext>
            </a:extLst>
          </p:cNvPr>
          <p:cNvSpPr txBox="1">
            <a:spLocks/>
          </p:cNvSpPr>
          <p:nvPr/>
        </p:nvSpPr>
        <p:spPr>
          <a:xfrm>
            <a:off x="1355902" y="4309683"/>
            <a:ext cx="961562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th-TH" dirty="0"/>
              <a:t>โพรโทคอลสำหรับตรวจสอบตัวตนของผู้ใช้งาน </a:t>
            </a:r>
            <a:r>
              <a:rPr lang="en-US" dirty="0"/>
              <a:t>(Authentication)</a:t>
            </a:r>
          </a:p>
        </p:txBody>
      </p:sp>
    </p:spTree>
    <p:extLst>
      <p:ext uri="{BB962C8B-B14F-4D97-AF65-F5344CB8AC3E}">
        <p14:creationId xmlns:p14="http://schemas.microsoft.com/office/powerpoint/2010/main" val="2005715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 Authorization 2.0 (OAuth 2.0)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875810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8526482" y="5545777"/>
            <a:ext cx="182180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 </a:t>
            </a:r>
            <a:r>
              <a:rPr lang="th-TH" b="1" dirty="0"/>
              <a:t>ทฤษฎีที่เกี่ยวข้อง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695208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2050" name="Picture 2" descr="Understanding OAuth 2.0. This is a beginner's guide for… | by Sahil | The  Startup | Medium">
            <a:extLst>
              <a:ext uri="{FF2B5EF4-FFF2-40B4-BE49-F238E27FC236}">
                <a16:creationId xmlns:a16="http://schemas.microsoft.com/office/drawing/2014/main" id="{34ADB65F-99C6-4172-990C-1927C253D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1587580"/>
            <a:ext cx="4237818" cy="282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ตัวแทนเนื้อหา 2">
            <a:extLst>
              <a:ext uri="{FF2B5EF4-FFF2-40B4-BE49-F238E27FC236}">
                <a16:creationId xmlns:a16="http://schemas.microsoft.com/office/drawing/2014/main" id="{3BEDF5D4-7E92-483D-B379-3C45EE55650D}"/>
              </a:ext>
            </a:extLst>
          </p:cNvPr>
          <p:cNvSpPr txBox="1">
            <a:spLocks/>
          </p:cNvSpPr>
          <p:nvPr/>
        </p:nvSpPr>
        <p:spPr>
          <a:xfrm>
            <a:off x="1012438" y="4309683"/>
            <a:ext cx="1039370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th-TH" dirty="0"/>
              <a:t>โพรโทคอลสำหรับกำหนดสิทธิ์การใช้งานให้กับผู้ใช้งาน</a:t>
            </a:r>
            <a:r>
              <a:rPr lang="en-US" dirty="0"/>
              <a:t> (Authorization)</a:t>
            </a:r>
          </a:p>
        </p:txBody>
      </p:sp>
    </p:spTree>
    <p:extLst>
      <p:ext uri="{BB962C8B-B14F-4D97-AF65-F5344CB8AC3E}">
        <p14:creationId xmlns:p14="http://schemas.microsoft.com/office/powerpoint/2010/main" val="3217855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E0874E5-E126-07F0-CAAF-810D8F433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บทที่ 4</a:t>
            </a:r>
            <a:endParaRPr lang="en-US" sz="5400" dirty="0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622C678-DAE7-3DF3-552B-C195BF541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การทำงานของระบบ</a:t>
            </a:r>
          </a:p>
          <a:p>
            <a:endParaRPr lang="th-TH" sz="5400" dirty="0"/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53788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24E73B-E34D-CD12-3E5B-B405416D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สารบัญ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5835B62-84A0-10C7-335D-637C616C9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117" y="1690688"/>
            <a:ext cx="3563198" cy="767504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dirty="0"/>
              <a:t>ที่มาและความสำคัญ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C96A4A8-ABC1-0449-92E0-9DCF1A4B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</a:t>
            </a:fld>
            <a:endParaRPr lang="en-US"/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A90588FE-A705-4AE6-9927-9EBBAE3EDAA0}"/>
              </a:ext>
            </a:extLst>
          </p:cNvPr>
          <p:cNvSpPr txBox="1">
            <a:spLocks/>
          </p:cNvSpPr>
          <p:nvPr/>
        </p:nvSpPr>
        <p:spPr>
          <a:xfrm>
            <a:off x="4382117" y="2448729"/>
            <a:ext cx="3563198" cy="76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th-TH" dirty="0"/>
              <a:t>2.   วัตถุประสงค์</a:t>
            </a:r>
          </a:p>
          <a:p>
            <a:pPr marL="0" indent="0">
              <a:lnSpc>
                <a:spcPct val="150000"/>
              </a:lnSpc>
              <a:buNone/>
            </a:pPr>
            <a:endParaRPr lang="th-TH" dirty="0"/>
          </a:p>
        </p:txBody>
      </p:sp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966DB228-7BF7-4B49-8B32-A906EEAB79B6}"/>
              </a:ext>
            </a:extLst>
          </p:cNvPr>
          <p:cNvSpPr txBox="1">
            <a:spLocks/>
          </p:cNvSpPr>
          <p:nvPr/>
        </p:nvSpPr>
        <p:spPr>
          <a:xfrm>
            <a:off x="4382117" y="3216233"/>
            <a:ext cx="3563198" cy="76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th-TH" dirty="0"/>
              <a:t>3.   ทฤษฎีที่เกี่ยวข้อง</a:t>
            </a:r>
          </a:p>
          <a:p>
            <a:pPr marL="0" indent="0">
              <a:lnSpc>
                <a:spcPct val="150000"/>
              </a:lnSpc>
              <a:buNone/>
            </a:pPr>
            <a:endParaRPr lang="th-TH" dirty="0"/>
          </a:p>
          <a:p>
            <a:pPr marL="0" indent="0">
              <a:lnSpc>
                <a:spcPct val="150000"/>
              </a:lnSpc>
              <a:buNone/>
            </a:pPr>
            <a:endParaRPr lang="th-TH" dirty="0"/>
          </a:p>
        </p:txBody>
      </p:sp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7C82B884-5B45-49DF-9DAB-F98EF7669C50}"/>
              </a:ext>
            </a:extLst>
          </p:cNvPr>
          <p:cNvSpPr txBox="1">
            <a:spLocks/>
          </p:cNvSpPr>
          <p:nvPr/>
        </p:nvSpPr>
        <p:spPr>
          <a:xfrm>
            <a:off x="4382117" y="3983737"/>
            <a:ext cx="3799982" cy="76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th-TH" dirty="0"/>
              <a:t>4.   การทำงานของระบบ</a:t>
            </a:r>
          </a:p>
          <a:p>
            <a:pPr marL="0" indent="0">
              <a:lnSpc>
                <a:spcPct val="150000"/>
              </a:lnSpc>
              <a:buNone/>
            </a:pPr>
            <a:endParaRPr lang="th-TH" dirty="0"/>
          </a:p>
          <a:p>
            <a:pPr marL="0" indent="0">
              <a:lnSpc>
                <a:spcPct val="150000"/>
              </a:lnSpc>
              <a:buNone/>
            </a:pPr>
            <a:endParaRPr lang="th-TH" dirty="0"/>
          </a:p>
        </p:txBody>
      </p:sp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B6FE1302-77A1-40F6-AC5C-B8DA98AF1267}"/>
              </a:ext>
            </a:extLst>
          </p:cNvPr>
          <p:cNvSpPr txBox="1">
            <a:spLocks/>
          </p:cNvSpPr>
          <p:nvPr/>
        </p:nvSpPr>
        <p:spPr>
          <a:xfrm>
            <a:off x="4382117" y="4751241"/>
            <a:ext cx="3563198" cy="76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th-TH" dirty="0"/>
              <a:t>5.   สรุปผลงานวิจัย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th-TH" dirty="0"/>
          </a:p>
          <a:p>
            <a:pPr marL="0" indent="0">
              <a:lnSpc>
                <a:spcPct val="150000"/>
              </a:lnSpc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816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46075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องค์ประกอบของระบบ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90D7B8-D822-4793-A3AE-A0F3E4CEF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6" y="3590336"/>
            <a:ext cx="1292314" cy="1292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7D8F49-5DD7-4A93-9A9A-CF9BDC5E4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73" y="1036442"/>
            <a:ext cx="1629554" cy="1629554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low confidence">
            <a:extLst>
              <a:ext uri="{FF2B5EF4-FFF2-40B4-BE49-F238E27FC236}">
                <a16:creationId xmlns:a16="http://schemas.microsoft.com/office/drawing/2014/main" id="{C62AC8B7-F24C-438D-A1AB-62DF8C8A3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823" y="1514789"/>
            <a:ext cx="3360412" cy="3360412"/>
          </a:xfrm>
          <a:prstGeom prst="rect">
            <a:avLst/>
          </a:prstGeom>
        </p:spPr>
      </p:pic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19C1D5E-7D61-4ECC-BA32-127CD66F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051" y="4680130"/>
            <a:ext cx="4461955" cy="7064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9A4084-862C-4CAF-B5EA-5CCC32D12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556" y="1092243"/>
            <a:ext cx="1517952" cy="15179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7A802E4-5DBD-45D6-870A-4DB2F832F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899" y="3471462"/>
            <a:ext cx="1413116" cy="1413116"/>
          </a:xfrm>
          <a:prstGeom prst="rect">
            <a:avLst/>
          </a:prstGeom>
        </p:spPr>
      </p:pic>
      <p:sp>
        <p:nvSpPr>
          <p:cNvPr id="21" name="ตัวแทนเนื้อหา 2">
            <a:extLst>
              <a:ext uri="{FF2B5EF4-FFF2-40B4-BE49-F238E27FC236}">
                <a16:creationId xmlns:a16="http://schemas.microsoft.com/office/drawing/2014/main" id="{EA923772-0B1E-49F7-BAFD-E1D0D584853D}"/>
              </a:ext>
            </a:extLst>
          </p:cNvPr>
          <p:cNvSpPr txBox="1">
            <a:spLocks/>
          </p:cNvSpPr>
          <p:nvPr/>
        </p:nvSpPr>
        <p:spPr>
          <a:xfrm>
            <a:off x="8027554" y="250186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</a:t>
            </a:r>
            <a:endParaRPr lang="en-US" dirty="0"/>
          </a:p>
        </p:txBody>
      </p:sp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775AE29D-0983-4706-A066-9DAAB60C9C70}"/>
              </a:ext>
            </a:extLst>
          </p:cNvPr>
          <p:cNvSpPr txBox="1">
            <a:spLocks/>
          </p:cNvSpPr>
          <p:nvPr/>
        </p:nvSpPr>
        <p:spPr>
          <a:xfrm>
            <a:off x="25448" y="483935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ผู้พัฒนาซอฟต์แวร์</a:t>
            </a:r>
            <a:endParaRPr lang="en-US" dirty="0"/>
          </a:p>
        </p:txBody>
      </p:sp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DD5B3E42-F3AE-474E-BC4B-C51380434E4A}"/>
              </a:ext>
            </a:extLst>
          </p:cNvPr>
          <p:cNvSpPr txBox="1">
            <a:spLocks/>
          </p:cNvSpPr>
          <p:nvPr/>
        </p:nvSpPr>
        <p:spPr>
          <a:xfrm>
            <a:off x="0" y="250186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ผู้ดูแลระบบ</a:t>
            </a:r>
            <a:endParaRPr lang="en-US" dirty="0"/>
          </a:p>
        </p:txBody>
      </p: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6C13F28B-E126-49E3-8B08-38F010EF34CA}"/>
              </a:ext>
            </a:extLst>
          </p:cNvPr>
          <p:cNvSpPr txBox="1">
            <a:spLocks/>
          </p:cNvSpPr>
          <p:nvPr/>
        </p:nvSpPr>
        <p:spPr>
          <a:xfrm>
            <a:off x="8100444" y="483935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12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DE97BA-7C69-4AEA-A9C7-FB7DD98C4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41" y="1881765"/>
            <a:ext cx="1629554" cy="1629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0C2930-DB8A-4855-A5E3-F628E2E38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248" y="1937566"/>
            <a:ext cx="1517952" cy="1517952"/>
          </a:xfrm>
          <a:prstGeom prst="rect">
            <a:avLst/>
          </a:prstGeom>
        </p:spPr>
      </p:pic>
      <p:sp>
        <p:nvSpPr>
          <p:cNvPr id="18" name="ตัวแทนเนื้อหา 2">
            <a:extLst>
              <a:ext uri="{FF2B5EF4-FFF2-40B4-BE49-F238E27FC236}">
                <a16:creationId xmlns:a16="http://schemas.microsoft.com/office/drawing/2014/main" id="{22F0BFAE-93B6-4558-95DD-22D443521306}"/>
              </a:ext>
            </a:extLst>
          </p:cNvPr>
          <p:cNvSpPr txBox="1">
            <a:spLocks/>
          </p:cNvSpPr>
          <p:nvPr/>
        </p:nvSpPr>
        <p:spPr>
          <a:xfrm>
            <a:off x="8135246" y="3347183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</a:t>
            </a:r>
            <a:endParaRPr lang="en-US" dirty="0"/>
          </a:p>
        </p:txBody>
      </p:sp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DF097044-1403-42E6-B9D0-E5B4F986A15B}"/>
              </a:ext>
            </a:extLst>
          </p:cNvPr>
          <p:cNvSpPr txBox="1">
            <a:spLocks/>
          </p:cNvSpPr>
          <p:nvPr/>
        </p:nvSpPr>
        <p:spPr>
          <a:xfrm>
            <a:off x="238168" y="3347183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ผู้ดูแลระบบ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A6E32-6212-4E00-B728-A8E86EB2A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82" y="1881765"/>
            <a:ext cx="1629554" cy="1629554"/>
          </a:xfrm>
          <a:prstGeom prst="rect">
            <a:avLst/>
          </a:prstGeom>
        </p:spPr>
      </p:pic>
      <p:sp>
        <p:nvSpPr>
          <p:cNvPr id="20" name="ตัวแทนเนื้อหา 2">
            <a:extLst>
              <a:ext uri="{FF2B5EF4-FFF2-40B4-BE49-F238E27FC236}">
                <a16:creationId xmlns:a16="http://schemas.microsoft.com/office/drawing/2014/main" id="{72C3AECC-E347-4F3B-9A34-FFE22138F45B}"/>
              </a:ext>
            </a:extLst>
          </p:cNvPr>
          <p:cNvSpPr txBox="1">
            <a:spLocks/>
          </p:cNvSpPr>
          <p:nvPr/>
        </p:nvSpPr>
        <p:spPr>
          <a:xfrm>
            <a:off x="4277721" y="3450689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บัญชีผู้ใช้งาน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4B3BA3C-4A61-4412-AB5C-B6B260F2DAF4}"/>
              </a:ext>
            </a:extLst>
          </p:cNvPr>
          <p:cNvSpPr/>
          <p:nvPr/>
        </p:nvSpPr>
        <p:spPr>
          <a:xfrm>
            <a:off x="3755767" y="2486025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65670A0-01FA-4C47-8D3F-7FD416542BDC}"/>
              </a:ext>
            </a:extLst>
          </p:cNvPr>
          <p:cNvSpPr/>
          <p:nvPr/>
        </p:nvSpPr>
        <p:spPr>
          <a:xfrm>
            <a:off x="7816092" y="2486025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05C726D9-E6F5-49EB-A5CE-C5AF25185FB2}"/>
              </a:ext>
            </a:extLst>
          </p:cNvPr>
          <p:cNvSpPr txBox="1">
            <a:spLocks/>
          </p:cNvSpPr>
          <p:nvPr/>
        </p:nvSpPr>
        <p:spPr>
          <a:xfrm>
            <a:off x="4493476" y="4281074"/>
            <a:ext cx="4069500" cy="1156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th-TH" dirty="0"/>
              <a:t>ชื่อผู้ใช้งาน </a:t>
            </a:r>
            <a:r>
              <a:rPr lang="en-US" dirty="0"/>
              <a:t>(Username)</a:t>
            </a:r>
          </a:p>
          <a:p>
            <a:pPr>
              <a:lnSpc>
                <a:spcPct val="100000"/>
              </a:lnSpc>
            </a:pPr>
            <a:r>
              <a:rPr lang="th-TH" dirty="0"/>
              <a:t>รหัสผ่าน </a:t>
            </a:r>
            <a:r>
              <a:rPr lang="en-US" dirty="0"/>
              <a:t>(Password)</a:t>
            </a:r>
          </a:p>
        </p:txBody>
      </p: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44219622-4F3A-4823-BECC-4FA2BD99EDA6}"/>
              </a:ext>
            </a:extLst>
          </p:cNvPr>
          <p:cNvSpPr txBox="1">
            <a:spLocks/>
          </p:cNvSpPr>
          <p:nvPr/>
        </p:nvSpPr>
        <p:spPr>
          <a:xfrm>
            <a:off x="2034079" y="1790922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สร้าง</a:t>
            </a:r>
            <a:endParaRPr lang="en-US" dirty="0"/>
          </a:p>
        </p:txBody>
      </p: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3B65ADA8-0D96-46D9-BEA8-0A4AAC3FC9F6}"/>
              </a:ext>
            </a:extLst>
          </p:cNvPr>
          <p:cNvSpPr txBox="1">
            <a:spLocks/>
          </p:cNvSpPr>
          <p:nvPr/>
        </p:nvSpPr>
        <p:spPr>
          <a:xfrm>
            <a:off x="6120301" y="1829658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ส่งมอบ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8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28921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DE97BA-7C69-4AEA-A9C7-FB7DD98C4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46" y="1157778"/>
            <a:ext cx="1386204" cy="13862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0C2930-DB8A-4855-A5E3-F628E2E38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87" y="1213579"/>
            <a:ext cx="1291268" cy="1291268"/>
          </a:xfrm>
          <a:prstGeom prst="rect">
            <a:avLst/>
          </a:prstGeom>
        </p:spPr>
      </p:pic>
      <p:sp>
        <p:nvSpPr>
          <p:cNvPr id="18" name="ตัวแทนเนื้อหา 2">
            <a:extLst>
              <a:ext uri="{FF2B5EF4-FFF2-40B4-BE49-F238E27FC236}">
                <a16:creationId xmlns:a16="http://schemas.microsoft.com/office/drawing/2014/main" id="{22F0BFAE-93B6-4558-95DD-22D443521306}"/>
              </a:ext>
            </a:extLst>
          </p:cNvPr>
          <p:cNvSpPr txBox="1">
            <a:spLocks/>
          </p:cNvSpPr>
          <p:nvPr/>
        </p:nvSpPr>
        <p:spPr>
          <a:xfrm>
            <a:off x="8040443" y="235537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</a:t>
            </a:r>
            <a:endParaRPr lang="en-US" dirty="0"/>
          </a:p>
        </p:txBody>
      </p:sp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DF097044-1403-42E6-B9D0-E5B4F986A15B}"/>
              </a:ext>
            </a:extLst>
          </p:cNvPr>
          <p:cNvSpPr txBox="1">
            <a:spLocks/>
          </p:cNvSpPr>
          <p:nvPr/>
        </p:nvSpPr>
        <p:spPr>
          <a:xfrm>
            <a:off x="57150" y="235537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ผู้ดูแลระบบ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A6E32-6212-4E00-B728-A8E86EB2A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21" y="1157778"/>
            <a:ext cx="1386204" cy="138620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4B3BA3C-4A61-4412-AB5C-B6B260F2DAF4}"/>
              </a:ext>
            </a:extLst>
          </p:cNvPr>
          <p:cNvSpPr/>
          <p:nvPr/>
        </p:nvSpPr>
        <p:spPr>
          <a:xfrm>
            <a:off x="3712722" y="1733463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65670A0-01FA-4C47-8D3F-7FD416542BDC}"/>
              </a:ext>
            </a:extLst>
          </p:cNvPr>
          <p:cNvSpPr/>
          <p:nvPr/>
        </p:nvSpPr>
        <p:spPr>
          <a:xfrm>
            <a:off x="7773047" y="1733463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21756415-80F5-4196-952D-62AB98CE9262}"/>
              </a:ext>
            </a:extLst>
          </p:cNvPr>
          <p:cNvSpPr txBox="1">
            <a:spLocks/>
          </p:cNvSpPr>
          <p:nvPr/>
        </p:nvSpPr>
        <p:spPr>
          <a:xfrm>
            <a:off x="4182428" y="2463705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บัญชีผู้ใช้งาน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D3B272B-B479-4326-8859-F5560B2A4B8E}"/>
              </a:ext>
            </a:extLst>
          </p:cNvPr>
          <p:cNvSpPr/>
          <p:nvPr/>
        </p:nvSpPr>
        <p:spPr>
          <a:xfrm rot="5400000">
            <a:off x="5924405" y="3322514"/>
            <a:ext cx="805975" cy="560860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 descr="Icon&#10;&#10;Description automatically generated with low confidence">
            <a:extLst>
              <a:ext uri="{FF2B5EF4-FFF2-40B4-BE49-F238E27FC236}">
                <a16:creationId xmlns:a16="http://schemas.microsoft.com/office/drawing/2014/main" id="{54BBA271-60C1-465A-A6B5-F11E83F7A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38" y="4079077"/>
            <a:ext cx="1476363" cy="1476363"/>
          </a:xfrm>
          <a:prstGeom prst="rect">
            <a:avLst/>
          </a:prstGeom>
        </p:spPr>
      </p:pic>
      <p:sp>
        <p:nvSpPr>
          <p:cNvPr id="26" name="ตัวแทนเนื้อหา 2">
            <a:extLst>
              <a:ext uri="{FF2B5EF4-FFF2-40B4-BE49-F238E27FC236}">
                <a16:creationId xmlns:a16="http://schemas.microsoft.com/office/drawing/2014/main" id="{E5D7BB8B-1BB0-47AC-844E-C77B9AFB7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336" y="4435276"/>
            <a:ext cx="4461955" cy="7064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sp>
        <p:nvSpPr>
          <p:cNvPr id="27" name="ตัวแทนเนื้อหา 2">
            <a:extLst>
              <a:ext uri="{FF2B5EF4-FFF2-40B4-BE49-F238E27FC236}">
                <a16:creationId xmlns:a16="http://schemas.microsoft.com/office/drawing/2014/main" id="{35D0A527-EDDB-4D27-86F3-89B4DACF0F34}"/>
              </a:ext>
            </a:extLst>
          </p:cNvPr>
          <p:cNvSpPr txBox="1">
            <a:spLocks/>
          </p:cNvSpPr>
          <p:nvPr/>
        </p:nvSpPr>
        <p:spPr>
          <a:xfrm>
            <a:off x="2001077" y="1096211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สร้าง</a:t>
            </a:r>
            <a:endParaRPr lang="en-US" dirty="0"/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067AF492-A3BE-493B-B741-FBCA41305282}"/>
              </a:ext>
            </a:extLst>
          </p:cNvPr>
          <p:cNvSpPr txBox="1">
            <a:spLocks/>
          </p:cNvSpPr>
          <p:nvPr/>
        </p:nvSpPr>
        <p:spPr>
          <a:xfrm>
            <a:off x="6087299" y="1134947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ส่งมอบ</a:t>
            </a:r>
            <a:endParaRPr lang="en-US" dirty="0"/>
          </a:p>
        </p:txBody>
      </p:sp>
      <p:sp>
        <p:nvSpPr>
          <p:cNvPr id="30" name="ตัวแทนเนื้อหา 2">
            <a:extLst>
              <a:ext uri="{FF2B5EF4-FFF2-40B4-BE49-F238E27FC236}">
                <a16:creationId xmlns:a16="http://schemas.microsoft.com/office/drawing/2014/main" id="{DB809A35-B2E2-4041-8A8C-646291F788EC}"/>
              </a:ext>
            </a:extLst>
          </p:cNvPr>
          <p:cNvSpPr txBox="1">
            <a:spLocks/>
          </p:cNvSpPr>
          <p:nvPr/>
        </p:nvSpPr>
        <p:spPr>
          <a:xfrm>
            <a:off x="4970022" y="3131618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บันทึก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3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28921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DF097044-1403-42E6-B9D0-E5B4F986A15B}"/>
              </a:ext>
            </a:extLst>
          </p:cNvPr>
          <p:cNvSpPr txBox="1">
            <a:spLocks/>
          </p:cNvSpPr>
          <p:nvPr/>
        </p:nvSpPr>
        <p:spPr>
          <a:xfrm>
            <a:off x="200068" y="3632933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ผู้พัฒนาซอฟต์แวร์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4B3BA3C-4A61-4412-AB5C-B6B260F2DAF4}"/>
              </a:ext>
            </a:extLst>
          </p:cNvPr>
          <p:cNvSpPr/>
          <p:nvPr/>
        </p:nvSpPr>
        <p:spPr>
          <a:xfrm>
            <a:off x="3679567" y="2771775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44219622-4F3A-4823-BECC-4FA2BD99EDA6}"/>
              </a:ext>
            </a:extLst>
          </p:cNvPr>
          <p:cNvSpPr txBox="1">
            <a:spLocks/>
          </p:cNvSpPr>
          <p:nvPr/>
        </p:nvSpPr>
        <p:spPr>
          <a:xfrm>
            <a:off x="2034079" y="2076672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ลงทะเบียน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C93C45-66C9-4118-B497-D4FB46085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88" y="2340619"/>
            <a:ext cx="1292314" cy="1292314"/>
          </a:xfrm>
          <a:prstGeom prst="rect">
            <a:avLst/>
          </a:prstGeom>
        </p:spPr>
      </p:pic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88570F0A-377D-4796-9070-4F0D0B540A9B}"/>
              </a:ext>
            </a:extLst>
          </p:cNvPr>
          <p:cNvSpPr txBox="1">
            <a:spLocks/>
          </p:cNvSpPr>
          <p:nvPr/>
        </p:nvSpPr>
        <p:spPr>
          <a:xfrm>
            <a:off x="4234857" y="3755489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1179D21-FD36-4016-9A6C-BCCF7BE9A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44" y="2076672"/>
            <a:ext cx="1686651" cy="1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54706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28921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DF097044-1403-42E6-B9D0-E5B4F986A15B}"/>
              </a:ext>
            </a:extLst>
          </p:cNvPr>
          <p:cNvSpPr txBox="1">
            <a:spLocks/>
          </p:cNvSpPr>
          <p:nvPr/>
        </p:nvSpPr>
        <p:spPr>
          <a:xfrm>
            <a:off x="200068" y="3632933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ผู้พัฒนาซอฟต์แวร์</a:t>
            </a:r>
            <a:endParaRPr lang="en-US" dirty="0"/>
          </a:p>
        </p:txBody>
      </p:sp>
      <p:sp>
        <p:nvSpPr>
          <p:cNvPr id="20" name="ตัวแทนเนื้อหา 2">
            <a:extLst>
              <a:ext uri="{FF2B5EF4-FFF2-40B4-BE49-F238E27FC236}">
                <a16:creationId xmlns:a16="http://schemas.microsoft.com/office/drawing/2014/main" id="{72C3AECC-E347-4F3B-9A34-FFE22138F45B}"/>
              </a:ext>
            </a:extLst>
          </p:cNvPr>
          <p:cNvSpPr txBox="1">
            <a:spLocks/>
          </p:cNvSpPr>
          <p:nvPr/>
        </p:nvSpPr>
        <p:spPr>
          <a:xfrm>
            <a:off x="4234857" y="3755489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4B3BA3C-4A61-4412-AB5C-B6B260F2DAF4}"/>
              </a:ext>
            </a:extLst>
          </p:cNvPr>
          <p:cNvSpPr/>
          <p:nvPr/>
        </p:nvSpPr>
        <p:spPr>
          <a:xfrm>
            <a:off x="3679567" y="2771775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44219622-4F3A-4823-BECC-4FA2BD99EDA6}"/>
              </a:ext>
            </a:extLst>
          </p:cNvPr>
          <p:cNvSpPr txBox="1">
            <a:spLocks/>
          </p:cNvSpPr>
          <p:nvPr/>
        </p:nvSpPr>
        <p:spPr>
          <a:xfrm>
            <a:off x="2034079" y="2076672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ลงทะเบียน</a:t>
            </a:r>
            <a:endParaRPr lang="en-US" dirty="0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23FE60FA-26C4-4C99-9CE5-52FC69A16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44" y="2076672"/>
            <a:ext cx="1686651" cy="16866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93C45-66C9-4118-B497-D4FB46085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88" y="2340619"/>
            <a:ext cx="1292314" cy="1292314"/>
          </a:xfrm>
          <a:prstGeom prst="rect">
            <a:avLst/>
          </a:prstGeom>
        </p:spPr>
      </p:pic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390BDF20-5BF1-4780-A004-838A371EA0A8}"/>
              </a:ext>
            </a:extLst>
          </p:cNvPr>
          <p:cNvSpPr txBox="1">
            <a:spLocks/>
          </p:cNvSpPr>
          <p:nvPr/>
        </p:nvSpPr>
        <p:spPr>
          <a:xfrm>
            <a:off x="8279504" y="3632933"/>
            <a:ext cx="4461955" cy="146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A39E2B4-EF77-43AC-9801-FA951FDAE85D}"/>
              </a:ext>
            </a:extLst>
          </p:cNvPr>
          <p:cNvSpPr/>
          <p:nvPr/>
        </p:nvSpPr>
        <p:spPr>
          <a:xfrm>
            <a:off x="7894220" y="2771775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ตัวแทนเนื้อหา 2">
            <a:extLst>
              <a:ext uri="{FF2B5EF4-FFF2-40B4-BE49-F238E27FC236}">
                <a16:creationId xmlns:a16="http://schemas.microsoft.com/office/drawing/2014/main" id="{36F35939-633F-4D89-8A3C-CFAE7015ABDA}"/>
              </a:ext>
            </a:extLst>
          </p:cNvPr>
          <p:cNvSpPr txBox="1">
            <a:spLocks/>
          </p:cNvSpPr>
          <p:nvPr/>
        </p:nvSpPr>
        <p:spPr>
          <a:xfrm>
            <a:off x="6198429" y="2115408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บันทึก</a:t>
            </a:r>
            <a:endParaRPr lang="en-US" dirty="0"/>
          </a:p>
        </p:txBody>
      </p:sp>
      <p:pic>
        <p:nvPicPr>
          <p:cNvPr id="18" name="Picture 17" descr="Icon&#10;&#10;Description automatically generated with low confidence">
            <a:extLst>
              <a:ext uri="{FF2B5EF4-FFF2-40B4-BE49-F238E27FC236}">
                <a16:creationId xmlns:a16="http://schemas.microsoft.com/office/drawing/2014/main" id="{DB54E0FE-4183-4DFD-892A-F194CDF81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297" y="1790303"/>
            <a:ext cx="1985591" cy="19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9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DE97BA-7C69-4AEA-A9C7-FB7DD98C4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16" y="2343880"/>
            <a:ext cx="1629554" cy="1629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0C2930-DB8A-4855-A5E3-F628E2E38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43" y="2245396"/>
            <a:ext cx="1517952" cy="1517952"/>
          </a:xfrm>
          <a:prstGeom prst="rect">
            <a:avLst/>
          </a:prstGeom>
        </p:spPr>
      </p:pic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DF097044-1403-42E6-B9D0-E5B4F986A15B}"/>
              </a:ext>
            </a:extLst>
          </p:cNvPr>
          <p:cNvSpPr txBox="1">
            <a:spLocks/>
          </p:cNvSpPr>
          <p:nvPr/>
        </p:nvSpPr>
        <p:spPr>
          <a:xfrm>
            <a:off x="-647657" y="3809298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ผู้ดูแลระบบ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A6E32-6212-4E00-B728-A8E86EB2A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44" y="2644350"/>
            <a:ext cx="1108694" cy="1108694"/>
          </a:xfrm>
          <a:prstGeom prst="rect">
            <a:avLst/>
          </a:prstGeom>
        </p:spPr>
      </p:pic>
      <p:sp>
        <p:nvSpPr>
          <p:cNvPr id="20" name="ตัวแทนเนื้อหา 2">
            <a:extLst>
              <a:ext uri="{FF2B5EF4-FFF2-40B4-BE49-F238E27FC236}">
                <a16:creationId xmlns:a16="http://schemas.microsoft.com/office/drawing/2014/main" id="{72C3AECC-E347-4F3B-9A34-FFE22138F45B}"/>
              </a:ext>
            </a:extLst>
          </p:cNvPr>
          <p:cNvSpPr txBox="1">
            <a:spLocks/>
          </p:cNvSpPr>
          <p:nvPr/>
        </p:nvSpPr>
        <p:spPr>
          <a:xfrm>
            <a:off x="3949265" y="3865519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บัญชีของผู้ใช้งาน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4B3BA3C-4A61-4412-AB5C-B6B260F2DAF4}"/>
              </a:ext>
            </a:extLst>
          </p:cNvPr>
          <p:cNvSpPr/>
          <p:nvPr/>
        </p:nvSpPr>
        <p:spPr>
          <a:xfrm>
            <a:off x="2869942" y="2948140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44219622-4F3A-4823-BECC-4FA2BD99EDA6}"/>
              </a:ext>
            </a:extLst>
          </p:cNvPr>
          <p:cNvSpPr txBox="1">
            <a:spLocks/>
          </p:cNvSpPr>
          <p:nvPr/>
        </p:nvSpPr>
        <p:spPr>
          <a:xfrm>
            <a:off x="1148254" y="2253037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จับคู่</a:t>
            </a:r>
            <a:endParaRPr lang="en-US" dirty="0"/>
          </a:p>
        </p:txBody>
      </p:sp>
      <p:sp>
        <p:nvSpPr>
          <p:cNvPr id="3" name="Equals 2">
            <a:extLst>
              <a:ext uri="{FF2B5EF4-FFF2-40B4-BE49-F238E27FC236}">
                <a16:creationId xmlns:a16="http://schemas.microsoft.com/office/drawing/2014/main" id="{94793534-9548-424B-9E20-6ED762EDCCEB}"/>
              </a:ext>
            </a:extLst>
          </p:cNvPr>
          <p:cNvSpPr/>
          <p:nvPr/>
        </p:nvSpPr>
        <p:spPr>
          <a:xfrm>
            <a:off x="8130560" y="2644350"/>
            <a:ext cx="1088767" cy="1088767"/>
          </a:xfrm>
          <a:prstGeom prst="mathEqual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95E105C7-0E71-43EF-925F-B037F029A1B9}"/>
              </a:ext>
            </a:extLst>
          </p:cNvPr>
          <p:cNvSpPr txBox="1">
            <a:spLocks/>
          </p:cNvSpPr>
          <p:nvPr/>
        </p:nvSpPr>
        <p:spPr>
          <a:xfrm>
            <a:off x="8377704" y="386552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65EBC1E-9A93-4EE4-B98E-A6BFD7528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202" y="2205753"/>
            <a:ext cx="1686651" cy="1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648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sp>
        <p:nvSpPr>
          <p:cNvPr id="21" name="ตัวแทนเนื้อหา 2">
            <a:extLst>
              <a:ext uri="{FF2B5EF4-FFF2-40B4-BE49-F238E27FC236}">
                <a16:creationId xmlns:a16="http://schemas.microsoft.com/office/drawing/2014/main" id="{32551F61-D222-4C95-8E69-4C053022250E}"/>
              </a:ext>
            </a:extLst>
          </p:cNvPr>
          <p:cNvSpPr txBox="1">
            <a:spLocks/>
          </p:cNvSpPr>
          <p:nvPr/>
        </p:nvSpPr>
        <p:spPr>
          <a:xfrm>
            <a:off x="1996675" y="4244804"/>
            <a:ext cx="4514850" cy="72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23" name="Picture 22" descr="Icon&#10;&#10;Description automatically generated with low confidence">
            <a:extLst>
              <a:ext uri="{FF2B5EF4-FFF2-40B4-BE49-F238E27FC236}">
                <a16:creationId xmlns:a16="http://schemas.microsoft.com/office/drawing/2014/main" id="{0A4A1B81-DE21-42C3-AB5A-A2E9007DC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453" y="1778886"/>
            <a:ext cx="2425294" cy="2425294"/>
          </a:xfrm>
          <a:prstGeom prst="rect">
            <a:avLst/>
          </a:prstGeom>
        </p:spPr>
      </p:pic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F4E9399F-6050-40B3-8D9D-5BA1CC82DC8F}"/>
              </a:ext>
            </a:extLst>
          </p:cNvPr>
          <p:cNvSpPr txBox="1">
            <a:spLocks/>
          </p:cNvSpPr>
          <p:nvPr/>
        </p:nvSpPr>
        <p:spPr>
          <a:xfrm>
            <a:off x="5827276" y="385096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8C4A3B4-91CE-4707-862A-3CFDEF009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74" y="2164315"/>
            <a:ext cx="1686651" cy="168665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11245FB-DCD5-4199-9226-E89E40171377}"/>
              </a:ext>
            </a:extLst>
          </p:cNvPr>
          <p:cNvSpPr/>
          <p:nvPr/>
        </p:nvSpPr>
        <p:spPr>
          <a:xfrm>
            <a:off x="5396367" y="2806225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92714855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289910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sp>
        <p:nvSpPr>
          <p:cNvPr id="21" name="ตัวแทนเนื้อหา 2">
            <a:extLst>
              <a:ext uri="{FF2B5EF4-FFF2-40B4-BE49-F238E27FC236}">
                <a16:creationId xmlns:a16="http://schemas.microsoft.com/office/drawing/2014/main" id="{32551F61-D222-4C95-8E69-4C053022250E}"/>
              </a:ext>
            </a:extLst>
          </p:cNvPr>
          <p:cNvSpPr txBox="1">
            <a:spLocks/>
          </p:cNvSpPr>
          <p:nvPr/>
        </p:nvSpPr>
        <p:spPr>
          <a:xfrm>
            <a:off x="582602" y="4244804"/>
            <a:ext cx="4514850" cy="72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23" name="Picture 22" descr="Icon&#10;&#10;Description automatically generated with low confidence">
            <a:extLst>
              <a:ext uri="{FF2B5EF4-FFF2-40B4-BE49-F238E27FC236}">
                <a16:creationId xmlns:a16="http://schemas.microsoft.com/office/drawing/2014/main" id="{0A4A1B81-DE21-42C3-AB5A-A2E9007DC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80" y="1778886"/>
            <a:ext cx="2425294" cy="2425294"/>
          </a:xfrm>
          <a:prstGeom prst="rect">
            <a:avLst/>
          </a:prstGeom>
        </p:spPr>
      </p:pic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F4E9399F-6050-40B3-8D9D-5BA1CC82DC8F}"/>
              </a:ext>
            </a:extLst>
          </p:cNvPr>
          <p:cNvSpPr txBox="1">
            <a:spLocks/>
          </p:cNvSpPr>
          <p:nvPr/>
        </p:nvSpPr>
        <p:spPr>
          <a:xfrm>
            <a:off x="4207177" y="385096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8C4A3B4-91CE-4707-862A-3CFDEF009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60" y="2164315"/>
            <a:ext cx="1686651" cy="168665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11245FB-DCD5-4199-9226-E89E40171377}"/>
              </a:ext>
            </a:extLst>
          </p:cNvPr>
          <p:cNvSpPr/>
          <p:nvPr/>
        </p:nvSpPr>
        <p:spPr>
          <a:xfrm>
            <a:off x="3925941" y="2806225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97D63-2069-45ED-833E-EC70AFF97256}"/>
              </a:ext>
            </a:extLst>
          </p:cNvPr>
          <p:cNvCxnSpPr>
            <a:cxnSpLocks/>
          </p:cNvCxnSpPr>
          <p:nvPr/>
        </p:nvCxnSpPr>
        <p:spPr>
          <a:xfrm>
            <a:off x="7975127" y="3117612"/>
            <a:ext cx="726179" cy="0"/>
          </a:xfrm>
          <a:prstGeom prst="line">
            <a:avLst/>
          </a:prstGeom>
          <a:ln w="38100">
            <a:solidFill>
              <a:srgbClr val="79C1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21B7B6-FF09-44BE-8D47-136D93EA4ED9}"/>
              </a:ext>
            </a:extLst>
          </p:cNvPr>
          <p:cNvCxnSpPr>
            <a:cxnSpLocks/>
          </p:cNvCxnSpPr>
          <p:nvPr/>
        </p:nvCxnSpPr>
        <p:spPr>
          <a:xfrm flipV="1">
            <a:off x="8718077" y="2180868"/>
            <a:ext cx="0" cy="1873488"/>
          </a:xfrm>
          <a:prstGeom prst="line">
            <a:avLst/>
          </a:prstGeom>
          <a:ln w="38100">
            <a:solidFill>
              <a:srgbClr val="79C1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15BE0-1307-4323-9D61-749AE28EC37C}"/>
              </a:ext>
            </a:extLst>
          </p:cNvPr>
          <p:cNvCxnSpPr>
            <a:cxnSpLocks/>
          </p:cNvCxnSpPr>
          <p:nvPr/>
        </p:nvCxnSpPr>
        <p:spPr>
          <a:xfrm>
            <a:off x="7424956" y="3117612"/>
            <a:ext cx="1293121" cy="0"/>
          </a:xfrm>
          <a:prstGeom prst="line">
            <a:avLst/>
          </a:prstGeom>
          <a:ln w="38100">
            <a:solidFill>
              <a:srgbClr val="79C1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31CCDF-1E5A-41AB-8C11-469B8F24215D}"/>
              </a:ext>
            </a:extLst>
          </p:cNvPr>
          <p:cNvCxnSpPr>
            <a:cxnSpLocks/>
          </p:cNvCxnSpPr>
          <p:nvPr/>
        </p:nvCxnSpPr>
        <p:spPr>
          <a:xfrm>
            <a:off x="8701306" y="2195827"/>
            <a:ext cx="726179" cy="0"/>
          </a:xfrm>
          <a:prstGeom prst="line">
            <a:avLst/>
          </a:prstGeom>
          <a:ln w="38100">
            <a:solidFill>
              <a:srgbClr val="79C1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05672D-D100-4994-9057-353E8C8400C9}"/>
              </a:ext>
            </a:extLst>
          </p:cNvPr>
          <p:cNvCxnSpPr>
            <a:cxnSpLocks/>
          </p:cNvCxnSpPr>
          <p:nvPr/>
        </p:nvCxnSpPr>
        <p:spPr>
          <a:xfrm>
            <a:off x="8701305" y="4054356"/>
            <a:ext cx="726179" cy="0"/>
          </a:xfrm>
          <a:prstGeom prst="line">
            <a:avLst/>
          </a:prstGeom>
          <a:ln w="38100">
            <a:solidFill>
              <a:srgbClr val="79C1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ตัวแทนเนื้อหา 2">
            <a:extLst>
              <a:ext uri="{FF2B5EF4-FFF2-40B4-BE49-F238E27FC236}">
                <a16:creationId xmlns:a16="http://schemas.microsoft.com/office/drawing/2014/main" id="{4486D6E7-0435-4E2D-A3D8-7726A3073CEF}"/>
              </a:ext>
            </a:extLst>
          </p:cNvPr>
          <p:cNvSpPr txBox="1">
            <a:spLocks/>
          </p:cNvSpPr>
          <p:nvPr/>
        </p:nvSpPr>
        <p:spPr>
          <a:xfrm>
            <a:off x="7734527" y="3741667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User</a:t>
            </a:r>
          </a:p>
        </p:txBody>
      </p:sp>
      <p:sp>
        <p:nvSpPr>
          <p:cNvPr id="29" name="ตัวแทนเนื้อหา 2">
            <a:extLst>
              <a:ext uri="{FF2B5EF4-FFF2-40B4-BE49-F238E27FC236}">
                <a16:creationId xmlns:a16="http://schemas.microsoft.com/office/drawing/2014/main" id="{CA3609E6-ADD4-4006-947F-EF2E66F2AF73}"/>
              </a:ext>
            </a:extLst>
          </p:cNvPr>
          <p:cNvSpPr txBox="1">
            <a:spLocks/>
          </p:cNvSpPr>
          <p:nvPr/>
        </p:nvSpPr>
        <p:spPr>
          <a:xfrm>
            <a:off x="7868062" y="1816574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Admin</a:t>
            </a:r>
          </a:p>
        </p:txBody>
      </p:sp>
      <p:sp>
        <p:nvSpPr>
          <p:cNvPr id="31" name="ตัวแทนเนื้อหา 2">
            <a:extLst>
              <a:ext uri="{FF2B5EF4-FFF2-40B4-BE49-F238E27FC236}">
                <a16:creationId xmlns:a16="http://schemas.microsoft.com/office/drawing/2014/main" id="{0FE2FF9C-35CA-4D45-A227-451B39F07DD3}"/>
              </a:ext>
            </a:extLst>
          </p:cNvPr>
          <p:cNvSpPr txBox="1">
            <a:spLocks/>
          </p:cNvSpPr>
          <p:nvPr/>
        </p:nvSpPr>
        <p:spPr>
          <a:xfrm>
            <a:off x="5807200" y="2452093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7662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DE97BA-7C69-4AEA-A9C7-FB7DD98C4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86" y="2330852"/>
            <a:ext cx="1629554" cy="1629554"/>
          </a:xfrm>
          <a:prstGeom prst="rect">
            <a:avLst/>
          </a:prstGeom>
        </p:spPr>
      </p:pic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DF097044-1403-42E6-B9D0-E5B4F986A15B}"/>
              </a:ext>
            </a:extLst>
          </p:cNvPr>
          <p:cNvSpPr txBox="1">
            <a:spLocks/>
          </p:cNvSpPr>
          <p:nvPr/>
        </p:nvSpPr>
        <p:spPr>
          <a:xfrm>
            <a:off x="-407508" y="37972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ผู้ดูแลระบบ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7" y="1413941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3863532" y="2750334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1</a:t>
            </a:r>
            <a:endParaRPr lang="en-US" dirty="0"/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11A60E57-219E-489C-9BC6-9C86A9E4E10C}"/>
              </a:ext>
            </a:extLst>
          </p:cNvPr>
          <p:cNvSpPr txBox="1">
            <a:spLocks/>
          </p:cNvSpPr>
          <p:nvPr/>
        </p:nvSpPr>
        <p:spPr>
          <a:xfrm>
            <a:off x="7868061" y="396040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F710809-5C92-4AC5-A397-9754E4268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14" y="2247966"/>
            <a:ext cx="1686651" cy="16866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39" y="1516404"/>
            <a:ext cx="1108694" cy="110869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C7CCEB-0329-4209-B15D-C18F6CC67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7" y="3557636"/>
            <a:ext cx="1325563" cy="13255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5FB95B-FD59-4FD8-88B7-458ABD29C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39" y="3660099"/>
            <a:ext cx="1108694" cy="1108694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B49AB09C-0BCF-4EA9-9F85-4CD60C40F1B4}"/>
              </a:ext>
            </a:extLst>
          </p:cNvPr>
          <p:cNvSpPr/>
          <p:nvPr/>
        </p:nvSpPr>
        <p:spPr>
          <a:xfrm>
            <a:off x="3042074" y="3132451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ตัวแทนเนื้อหา 2">
            <a:extLst>
              <a:ext uri="{FF2B5EF4-FFF2-40B4-BE49-F238E27FC236}">
                <a16:creationId xmlns:a16="http://schemas.microsoft.com/office/drawing/2014/main" id="{A9E2A7F0-8EC6-4B47-BF3D-1066D6EBA4DD}"/>
              </a:ext>
            </a:extLst>
          </p:cNvPr>
          <p:cNvSpPr txBox="1">
            <a:spLocks/>
          </p:cNvSpPr>
          <p:nvPr/>
        </p:nvSpPr>
        <p:spPr>
          <a:xfrm>
            <a:off x="1320386" y="2437348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จับคู่</a:t>
            </a:r>
            <a:endParaRPr lang="en-US" dirty="0"/>
          </a:p>
        </p:txBody>
      </p:sp>
      <p:sp>
        <p:nvSpPr>
          <p:cNvPr id="37" name="Equals 36">
            <a:extLst>
              <a:ext uri="{FF2B5EF4-FFF2-40B4-BE49-F238E27FC236}">
                <a16:creationId xmlns:a16="http://schemas.microsoft.com/office/drawing/2014/main" id="{FD0A011C-D4AB-48C0-8CCD-B3FB072985C8}"/>
              </a:ext>
            </a:extLst>
          </p:cNvPr>
          <p:cNvSpPr/>
          <p:nvPr/>
        </p:nvSpPr>
        <p:spPr>
          <a:xfrm>
            <a:off x="7751072" y="2790561"/>
            <a:ext cx="1088767" cy="1088767"/>
          </a:xfrm>
          <a:prstGeom prst="mathEqual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F9C83DF3-54C6-44E5-8681-5B114651CD05}"/>
              </a:ext>
            </a:extLst>
          </p:cNvPr>
          <p:cNvSpPr txBox="1">
            <a:spLocks/>
          </p:cNvSpPr>
          <p:nvPr/>
        </p:nvSpPr>
        <p:spPr>
          <a:xfrm>
            <a:off x="3863532" y="4883199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1841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DE97BA-7C69-4AEA-A9C7-FB7DD98C4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86" y="2330852"/>
            <a:ext cx="1629554" cy="1629554"/>
          </a:xfrm>
          <a:prstGeom prst="rect">
            <a:avLst/>
          </a:prstGeom>
        </p:spPr>
      </p:pic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DF097044-1403-42E6-B9D0-E5B4F986A15B}"/>
              </a:ext>
            </a:extLst>
          </p:cNvPr>
          <p:cNvSpPr txBox="1">
            <a:spLocks/>
          </p:cNvSpPr>
          <p:nvPr/>
        </p:nvSpPr>
        <p:spPr>
          <a:xfrm>
            <a:off x="-407508" y="37972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ผู้ดูแลระบบ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7" y="1413941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3863532" y="2750334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1</a:t>
            </a:r>
            <a:endParaRPr lang="en-US" dirty="0"/>
          </a:p>
        </p:txBody>
      </p:sp>
      <p:sp>
        <p:nvSpPr>
          <p:cNvPr id="27" name="ตัวแทนเนื้อหา 2">
            <a:extLst>
              <a:ext uri="{FF2B5EF4-FFF2-40B4-BE49-F238E27FC236}">
                <a16:creationId xmlns:a16="http://schemas.microsoft.com/office/drawing/2014/main" id="{9A3C6E2E-371A-40A5-9B37-FC102C76BE2A}"/>
              </a:ext>
            </a:extLst>
          </p:cNvPr>
          <p:cNvSpPr txBox="1">
            <a:spLocks/>
          </p:cNvSpPr>
          <p:nvPr/>
        </p:nvSpPr>
        <p:spPr>
          <a:xfrm>
            <a:off x="3863532" y="4883199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2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39" y="1516404"/>
            <a:ext cx="1108694" cy="110869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C7CCEB-0329-4209-B15D-C18F6CC67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7" y="3557636"/>
            <a:ext cx="1325563" cy="13255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5FB95B-FD59-4FD8-88B7-458ABD29C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39" y="3660099"/>
            <a:ext cx="1108694" cy="1108694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B49AB09C-0BCF-4EA9-9F85-4CD60C40F1B4}"/>
              </a:ext>
            </a:extLst>
          </p:cNvPr>
          <p:cNvSpPr/>
          <p:nvPr/>
        </p:nvSpPr>
        <p:spPr>
          <a:xfrm>
            <a:off x="3042074" y="3132451"/>
            <a:ext cx="1257300" cy="622775"/>
          </a:xfrm>
          <a:prstGeom prst="rightArrow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ตัวแทนเนื้อหา 2">
            <a:extLst>
              <a:ext uri="{FF2B5EF4-FFF2-40B4-BE49-F238E27FC236}">
                <a16:creationId xmlns:a16="http://schemas.microsoft.com/office/drawing/2014/main" id="{A9E2A7F0-8EC6-4B47-BF3D-1066D6EBA4DD}"/>
              </a:ext>
            </a:extLst>
          </p:cNvPr>
          <p:cNvSpPr txBox="1">
            <a:spLocks/>
          </p:cNvSpPr>
          <p:nvPr/>
        </p:nvSpPr>
        <p:spPr>
          <a:xfrm>
            <a:off x="1320386" y="2437348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จับคู่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3F53D9-5135-4B60-B885-26A51399CE3F}"/>
              </a:ext>
            </a:extLst>
          </p:cNvPr>
          <p:cNvCxnSpPr>
            <a:cxnSpLocks/>
          </p:cNvCxnSpPr>
          <p:nvPr/>
        </p:nvCxnSpPr>
        <p:spPr>
          <a:xfrm>
            <a:off x="7336087" y="1931837"/>
            <a:ext cx="726179" cy="0"/>
          </a:xfrm>
          <a:prstGeom prst="line">
            <a:avLst/>
          </a:prstGeom>
          <a:ln w="38100">
            <a:solidFill>
              <a:srgbClr val="79C1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78F4D5A3-1DDC-4EBF-ABB3-3B48811CFD6F}"/>
              </a:ext>
            </a:extLst>
          </p:cNvPr>
          <p:cNvSpPr txBox="1">
            <a:spLocks/>
          </p:cNvSpPr>
          <p:nvPr/>
        </p:nvSpPr>
        <p:spPr>
          <a:xfrm>
            <a:off x="6502843" y="1552584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Admin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4A3FBE-B337-42B2-847F-6E3552B4EC59}"/>
              </a:ext>
            </a:extLst>
          </p:cNvPr>
          <p:cNvCxnSpPr>
            <a:cxnSpLocks/>
          </p:cNvCxnSpPr>
          <p:nvPr/>
        </p:nvCxnSpPr>
        <p:spPr>
          <a:xfrm>
            <a:off x="7327374" y="4556721"/>
            <a:ext cx="726179" cy="0"/>
          </a:xfrm>
          <a:prstGeom prst="line">
            <a:avLst/>
          </a:prstGeom>
          <a:ln w="38100">
            <a:solidFill>
              <a:srgbClr val="79C1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ตัวแทนเนื้อหา 2">
            <a:extLst>
              <a:ext uri="{FF2B5EF4-FFF2-40B4-BE49-F238E27FC236}">
                <a16:creationId xmlns:a16="http://schemas.microsoft.com/office/drawing/2014/main" id="{0ED04CF3-926E-445A-B01B-BF26D0AD02A7}"/>
              </a:ext>
            </a:extLst>
          </p:cNvPr>
          <p:cNvSpPr txBox="1">
            <a:spLocks/>
          </p:cNvSpPr>
          <p:nvPr/>
        </p:nvSpPr>
        <p:spPr>
          <a:xfrm>
            <a:off x="6346493" y="4177468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User</a:t>
            </a:r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C186B7F-71C8-4BCA-9B42-6C14AD1E6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14" y="2247966"/>
            <a:ext cx="1686651" cy="1686651"/>
          </a:xfrm>
          <a:prstGeom prst="rect">
            <a:avLst/>
          </a:prstGeom>
        </p:spPr>
      </p:pic>
      <p:sp>
        <p:nvSpPr>
          <p:cNvPr id="38" name="Equals 37">
            <a:extLst>
              <a:ext uri="{FF2B5EF4-FFF2-40B4-BE49-F238E27FC236}">
                <a16:creationId xmlns:a16="http://schemas.microsoft.com/office/drawing/2014/main" id="{D4BC7BA3-113A-4C17-A9F3-468B8F0F36FD}"/>
              </a:ext>
            </a:extLst>
          </p:cNvPr>
          <p:cNvSpPr/>
          <p:nvPr/>
        </p:nvSpPr>
        <p:spPr>
          <a:xfrm>
            <a:off x="7751072" y="2790561"/>
            <a:ext cx="1088767" cy="1088767"/>
          </a:xfrm>
          <a:prstGeom prst="mathEqual">
            <a:avLst/>
          </a:prstGeom>
          <a:solidFill>
            <a:srgbClr val="79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1FD403C0-0C3B-43C8-ACBE-0C7138AEF76B}"/>
              </a:ext>
            </a:extLst>
          </p:cNvPr>
          <p:cNvSpPr txBox="1">
            <a:spLocks/>
          </p:cNvSpPr>
          <p:nvPr/>
        </p:nvSpPr>
        <p:spPr>
          <a:xfrm>
            <a:off x="7868061" y="396040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1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E0874E5-E126-07F0-CAAF-810D8F433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บทที่ 1</a:t>
            </a:r>
            <a:endParaRPr lang="en-US" sz="5400" dirty="0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622C678-DAE7-3DF3-552B-C195BF541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ที่มาและความสำคัญ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7150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2689142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-158123" y="4014705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1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30" y="2906011"/>
            <a:ext cx="1108694" cy="1108694"/>
          </a:xfrm>
          <a:prstGeom prst="rect">
            <a:avLst/>
          </a:prstGeom>
        </p:spPr>
      </p:pic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DDCF214F-AD31-4764-BDC9-43BA19F6D24B}"/>
              </a:ext>
            </a:extLst>
          </p:cNvPr>
          <p:cNvSpPr txBox="1">
            <a:spLocks/>
          </p:cNvSpPr>
          <p:nvPr/>
        </p:nvSpPr>
        <p:spPr>
          <a:xfrm>
            <a:off x="7654615" y="2959389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C186B7F-71C8-4BCA-9B42-6C14AD1E6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66" y="2329877"/>
            <a:ext cx="1686651" cy="1686651"/>
          </a:xfrm>
          <a:prstGeom prst="rect">
            <a:avLst/>
          </a:prstGeom>
        </p:spPr>
      </p:pic>
      <p:sp>
        <p:nvSpPr>
          <p:cNvPr id="14" name="ตัวแทนเนื้อหา 2">
            <a:extLst>
              <a:ext uri="{FF2B5EF4-FFF2-40B4-BE49-F238E27FC236}">
                <a16:creationId xmlns:a16="http://schemas.microsoft.com/office/drawing/2014/main" id="{D111683E-F809-46E8-B359-680299AC2BE3}"/>
              </a:ext>
            </a:extLst>
          </p:cNvPr>
          <p:cNvSpPr txBox="1">
            <a:spLocks/>
          </p:cNvSpPr>
          <p:nvPr/>
        </p:nvSpPr>
        <p:spPr>
          <a:xfrm>
            <a:off x="7654615" y="396040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73810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2689142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-158123" y="4014705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1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30" y="2906011"/>
            <a:ext cx="1108694" cy="110869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3939DF-71D3-4901-B9C0-8A0FEC1D3066}"/>
              </a:ext>
            </a:extLst>
          </p:cNvPr>
          <p:cNvCxnSpPr/>
          <p:nvPr/>
        </p:nvCxnSpPr>
        <p:spPr>
          <a:xfrm>
            <a:off x="3686175" y="3612438"/>
            <a:ext cx="5157788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CC8C99FD-0628-4CCC-8FFD-5B0A975CDF43}"/>
              </a:ext>
            </a:extLst>
          </p:cNvPr>
          <p:cNvSpPr txBox="1">
            <a:spLocks/>
          </p:cNvSpPr>
          <p:nvPr/>
        </p:nvSpPr>
        <p:spPr>
          <a:xfrm>
            <a:off x="3943767" y="2906011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เข้าใช้งานซอฟต์แวร์</a:t>
            </a:r>
            <a:endParaRPr lang="en-US" dirty="0"/>
          </a:p>
        </p:txBody>
      </p: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B881250D-C94C-4033-8F10-514836252146}"/>
              </a:ext>
            </a:extLst>
          </p:cNvPr>
          <p:cNvSpPr txBox="1">
            <a:spLocks/>
          </p:cNvSpPr>
          <p:nvPr/>
        </p:nvSpPr>
        <p:spPr>
          <a:xfrm>
            <a:off x="7654615" y="396040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322595-0D29-4D87-9E91-0B809F73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66" y="2329877"/>
            <a:ext cx="1686651" cy="1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1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319313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-158123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1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30" y="1536182"/>
            <a:ext cx="1108694" cy="1108694"/>
          </a:xfrm>
          <a:prstGeom prst="rect">
            <a:avLst/>
          </a:prstGeom>
        </p:spPr>
      </p:pic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DDCF214F-AD31-4764-BDC9-43BA19F6D24B}"/>
              </a:ext>
            </a:extLst>
          </p:cNvPr>
          <p:cNvSpPr txBox="1">
            <a:spLocks/>
          </p:cNvSpPr>
          <p:nvPr/>
        </p:nvSpPr>
        <p:spPr>
          <a:xfrm>
            <a:off x="7654615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C186B7F-71C8-4BCA-9B42-6C14AD1E6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66" y="1088640"/>
            <a:ext cx="1686651" cy="16866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FAF931-4128-4456-8480-DCE0A01DB89A}"/>
              </a:ext>
            </a:extLst>
          </p:cNvPr>
          <p:cNvCxnSpPr/>
          <p:nvPr/>
        </p:nvCxnSpPr>
        <p:spPr>
          <a:xfrm>
            <a:off x="3686175" y="2200087"/>
            <a:ext cx="5157788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71D237F8-B36F-4A36-95AC-D9AD7D97277B}"/>
              </a:ext>
            </a:extLst>
          </p:cNvPr>
          <p:cNvSpPr txBox="1">
            <a:spLocks/>
          </p:cNvSpPr>
          <p:nvPr/>
        </p:nvSpPr>
        <p:spPr>
          <a:xfrm>
            <a:off x="3943767" y="149366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เข้าใช้งานซอฟต์แวร์</a:t>
            </a:r>
            <a:endParaRPr lang="en-US" dirty="0"/>
          </a:p>
        </p:txBody>
      </p: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B145BF1-456C-44EE-9860-1F640EB92F3C}"/>
              </a:ext>
            </a:extLst>
          </p:cNvPr>
          <p:cNvSpPr txBox="1">
            <a:spLocks/>
          </p:cNvSpPr>
          <p:nvPr/>
        </p:nvSpPr>
        <p:spPr>
          <a:xfrm>
            <a:off x="4022516" y="4816259"/>
            <a:ext cx="4514850" cy="72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17" name="Picture 16" descr="Icon&#10;&#10;Description automatically generated with low confidence">
            <a:extLst>
              <a:ext uri="{FF2B5EF4-FFF2-40B4-BE49-F238E27FC236}">
                <a16:creationId xmlns:a16="http://schemas.microsoft.com/office/drawing/2014/main" id="{0115354E-6753-4DA9-BEED-329FBA69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09" y="3089804"/>
            <a:ext cx="1869670" cy="186967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DD9896C-49D5-4307-BA88-1F603479E02A}"/>
              </a:ext>
            </a:extLst>
          </p:cNvPr>
          <p:cNvCxnSpPr>
            <a:stCxn id="33" idx="2"/>
            <a:endCxn id="17" idx="3"/>
          </p:cNvCxnSpPr>
          <p:nvPr/>
        </p:nvCxnSpPr>
        <p:spPr>
          <a:xfrm rot="5400000">
            <a:off x="8160918" y="2299964"/>
            <a:ext cx="673336" cy="277601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C6600B22-C5EF-4450-9C01-522F43B84729}"/>
              </a:ext>
            </a:extLst>
          </p:cNvPr>
          <p:cNvSpPr txBox="1">
            <a:spLocks/>
          </p:cNvSpPr>
          <p:nvPr/>
        </p:nvSpPr>
        <p:spPr>
          <a:xfrm>
            <a:off x="6413464" y="3349397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เปลี่ยนเส้นทาง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319313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-158123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1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30" y="1536182"/>
            <a:ext cx="1108694" cy="1108694"/>
          </a:xfrm>
          <a:prstGeom prst="rect">
            <a:avLst/>
          </a:prstGeom>
        </p:spPr>
      </p:pic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DDCF214F-AD31-4764-BDC9-43BA19F6D24B}"/>
              </a:ext>
            </a:extLst>
          </p:cNvPr>
          <p:cNvSpPr txBox="1">
            <a:spLocks/>
          </p:cNvSpPr>
          <p:nvPr/>
        </p:nvSpPr>
        <p:spPr>
          <a:xfrm>
            <a:off x="7654615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C186B7F-71C8-4BCA-9B42-6C14AD1E6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66" y="1088640"/>
            <a:ext cx="1686651" cy="16866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FAF931-4128-4456-8480-DCE0A01DB89A}"/>
              </a:ext>
            </a:extLst>
          </p:cNvPr>
          <p:cNvCxnSpPr/>
          <p:nvPr/>
        </p:nvCxnSpPr>
        <p:spPr>
          <a:xfrm>
            <a:off x="3686175" y="2200087"/>
            <a:ext cx="5157788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71D237F8-B36F-4A36-95AC-D9AD7D97277B}"/>
              </a:ext>
            </a:extLst>
          </p:cNvPr>
          <p:cNvSpPr txBox="1">
            <a:spLocks/>
          </p:cNvSpPr>
          <p:nvPr/>
        </p:nvSpPr>
        <p:spPr>
          <a:xfrm>
            <a:off x="3943767" y="149366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เข้าใช้งานซอฟต์แวร์</a:t>
            </a:r>
            <a:endParaRPr lang="en-US" dirty="0"/>
          </a:p>
        </p:txBody>
      </p: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B145BF1-456C-44EE-9860-1F640EB92F3C}"/>
              </a:ext>
            </a:extLst>
          </p:cNvPr>
          <p:cNvSpPr txBox="1">
            <a:spLocks/>
          </p:cNvSpPr>
          <p:nvPr/>
        </p:nvSpPr>
        <p:spPr>
          <a:xfrm>
            <a:off x="4022516" y="4816259"/>
            <a:ext cx="4514850" cy="72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17" name="Picture 16" descr="Icon&#10;&#10;Description automatically generated with low confidence">
            <a:extLst>
              <a:ext uri="{FF2B5EF4-FFF2-40B4-BE49-F238E27FC236}">
                <a16:creationId xmlns:a16="http://schemas.microsoft.com/office/drawing/2014/main" id="{0115354E-6753-4DA9-BEED-329FBA69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09" y="3089804"/>
            <a:ext cx="1869670" cy="186967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DD9896C-49D5-4307-BA88-1F603479E02A}"/>
              </a:ext>
            </a:extLst>
          </p:cNvPr>
          <p:cNvCxnSpPr>
            <a:stCxn id="33" idx="2"/>
            <a:endCxn id="17" idx="3"/>
          </p:cNvCxnSpPr>
          <p:nvPr/>
        </p:nvCxnSpPr>
        <p:spPr>
          <a:xfrm rot="5400000">
            <a:off x="8160918" y="2299964"/>
            <a:ext cx="673336" cy="277601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C6600B22-C5EF-4450-9C01-522F43B84729}"/>
              </a:ext>
            </a:extLst>
          </p:cNvPr>
          <p:cNvSpPr txBox="1">
            <a:spLocks/>
          </p:cNvSpPr>
          <p:nvPr/>
        </p:nvSpPr>
        <p:spPr>
          <a:xfrm>
            <a:off x="6413464" y="3349397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เปลี่ยนเส้นทาง</a:t>
            </a: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B0C2B11-2F30-46B2-8821-545FEAB6F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99" y="2723485"/>
            <a:ext cx="1766434" cy="17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5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319313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-158123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1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30" y="1536182"/>
            <a:ext cx="1108694" cy="1108694"/>
          </a:xfrm>
          <a:prstGeom prst="rect">
            <a:avLst/>
          </a:prstGeom>
        </p:spPr>
      </p:pic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DDCF214F-AD31-4764-BDC9-43BA19F6D24B}"/>
              </a:ext>
            </a:extLst>
          </p:cNvPr>
          <p:cNvSpPr txBox="1">
            <a:spLocks/>
          </p:cNvSpPr>
          <p:nvPr/>
        </p:nvSpPr>
        <p:spPr>
          <a:xfrm>
            <a:off x="7654615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C186B7F-71C8-4BCA-9B42-6C14AD1E6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66" y="1088640"/>
            <a:ext cx="1686651" cy="16866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FAF931-4128-4456-8480-DCE0A01DB89A}"/>
              </a:ext>
            </a:extLst>
          </p:cNvPr>
          <p:cNvCxnSpPr/>
          <p:nvPr/>
        </p:nvCxnSpPr>
        <p:spPr>
          <a:xfrm>
            <a:off x="3686175" y="2200087"/>
            <a:ext cx="5157788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71D237F8-B36F-4A36-95AC-D9AD7D97277B}"/>
              </a:ext>
            </a:extLst>
          </p:cNvPr>
          <p:cNvSpPr txBox="1">
            <a:spLocks/>
          </p:cNvSpPr>
          <p:nvPr/>
        </p:nvSpPr>
        <p:spPr>
          <a:xfrm>
            <a:off x="3943767" y="149366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เข้าใช้งานซอฟต์แวร์</a:t>
            </a:r>
            <a:endParaRPr lang="en-US" dirty="0"/>
          </a:p>
        </p:txBody>
      </p: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B145BF1-456C-44EE-9860-1F640EB92F3C}"/>
              </a:ext>
            </a:extLst>
          </p:cNvPr>
          <p:cNvSpPr txBox="1">
            <a:spLocks/>
          </p:cNvSpPr>
          <p:nvPr/>
        </p:nvSpPr>
        <p:spPr>
          <a:xfrm>
            <a:off x="4022516" y="4816259"/>
            <a:ext cx="4514850" cy="72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17" name="Picture 16" descr="Icon&#10;&#10;Description automatically generated with low confidence">
            <a:extLst>
              <a:ext uri="{FF2B5EF4-FFF2-40B4-BE49-F238E27FC236}">
                <a16:creationId xmlns:a16="http://schemas.microsoft.com/office/drawing/2014/main" id="{0115354E-6753-4DA9-BEED-329FBA69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09" y="3089804"/>
            <a:ext cx="1869670" cy="186967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DD9896C-49D5-4307-BA88-1F603479E02A}"/>
              </a:ext>
            </a:extLst>
          </p:cNvPr>
          <p:cNvCxnSpPr>
            <a:stCxn id="33" idx="2"/>
            <a:endCxn id="17" idx="3"/>
          </p:cNvCxnSpPr>
          <p:nvPr/>
        </p:nvCxnSpPr>
        <p:spPr>
          <a:xfrm rot="5400000">
            <a:off x="8160918" y="2299964"/>
            <a:ext cx="673336" cy="277601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C6600B22-C5EF-4450-9C01-522F43B84729}"/>
              </a:ext>
            </a:extLst>
          </p:cNvPr>
          <p:cNvSpPr txBox="1">
            <a:spLocks/>
          </p:cNvSpPr>
          <p:nvPr/>
        </p:nvSpPr>
        <p:spPr>
          <a:xfrm>
            <a:off x="6413464" y="3349397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เปลี่ยนเส้นทาง</a:t>
            </a: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B0C2B11-2F30-46B2-8821-545FEAB6F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99" y="2723485"/>
            <a:ext cx="1766434" cy="176643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2E8A991-C466-4BC5-81E6-FAA16A536E3A}"/>
              </a:ext>
            </a:extLst>
          </p:cNvPr>
          <p:cNvCxnSpPr>
            <a:cxnSpLocks/>
            <a:stCxn id="23" idx="2"/>
            <a:endCxn id="17" idx="1"/>
          </p:cNvCxnSpPr>
          <p:nvPr/>
        </p:nvCxnSpPr>
        <p:spPr>
          <a:xfrm rot="16200000" flipH="1">
            <a:off x="3319714" y="2104444"/>
            <a:ext cx="673336" cy="316705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F23AFD6C-26BB-4E9F-B385-7255BF5B4330}"/>
              </a:ext>
            </a:extLst>
          </p:cNvPr>
          <p:cNvSpPr txBox="1">
            <a:spLocks/>
          </p:cNvSpPr>
          <p:nvPr/>
        </p:nvSpPr>
        <p:spPr>
          <a:xfrm>
            <a:off x="-158124" y="4195644"/>
            <a:ext cx="4461955" cy="152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th-TH" dirty="0"/>
              <a:t>กรอกชื่อผู้ใช้งาน</a:t>
            </a:r>
            <a:br>
              <a:rPr lang="th-TH" dirty="0"/>
            </a:br>
            <a:r>
              <a:rPr lang="th-TH" dirty="0"/>
              <a:t>และรหัสผ่าน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9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319313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-158123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1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30" y="1536182"/>
            <a:ext cx="1108694" cy="1108694"/>
          </a:xfrm>
          <a:prstGeom prst="rect">
            <a:avLst/>
          </a:prstGeom>
        </p:spPr>
      </p:pic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DDCF214F-AD31-4764-BDC9-43BA19F6D24B}"/>
              </a:ext>
            </a:extLst>
          </p:cNvPr>
          <p:cNvSpPr txBox="1">
            <a:spLocks/>
          </p:cNvSpPr>
          <p:nvPr/>
        </p:nvSpPr>
        <p:spPr>
          <a:xfrm>
            <a:off x="7654615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C186B7F-71C8-4BCA-9B42-6C14AD1E6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66" y="1088640"/>
            <a:ext cx="1686651" cy="16866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FAF931-4128-4456-8480-DCE0A01DB89A}"/>
              </a:ext>
            </a:extLst>
          </p:cNvPr>
          <p:cNvCxnSpPr/>
          <p:nvPr/>
        </p:nvCxnSpPr>
        <p:spPr>
          <a:xfrm>
            <a:off x="3686175" y="2200087"/>
            <a:ext cx="5157788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71D237F8-B36F-4A36-95AC-D9AD7D97277B}"/>
              </a:ext>
            </a:extLst>
          </p:cNvPr>
          <p:cNvSpPr txBox="1">
            <a:spLocks/>
          </p:cNvSpPr>
          <p:nvPr/>
        </p:nvSpPr>
        <p:spPr>
          <a:xfrm>
            <a:off x="3943767" y="149366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เข้าใช้งานซอฟต์แวร์</a:t>
            </a:r>
            <a:endParaRPr lang="en-US" dirty="0"/>
          </a:p>
        </p:txBody>
      </p: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B145BF1-456C-44EE-9860-1F640EB92F3C}"/>
              </a:ext>
            </a:extLst>
          </p:cNvPr>
          <p:cNvSpPr txBox="1">
            <a:spLocks/>
          </p:cNvSpPr>
          <p:nvPr/>
        </p:nvSpPr>
        <p:spPr>
          <a:xfrm>
            <a:off x="4022516" y="4816259"/>
            <a:ext cx="4514850" cy="72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17" name="Picture 16" descr="Icon&#10;&#10;Description automatically generated with low confidence">
            <a:extLst>
              <a:ext uri="{FF2B5EF4-FFF2-40B4-BE49-F238E27FC236}">
                <a16:creationId xmlns:a16="http://schemas.microsoft.com/office/drawing/2014/main" id="{0115354E-6753-4DA9-BEED-329FBA69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09" y="3089804"/>
            <a:ext cx="1869670" cy="186967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DD9896C-49D5-4307-BA88-1F603479E02A}"/>
              </a:ext>
            </a:extLst>
          </p:cNvPr>
          <p:cNvCxnSpPr>
            <a:stCxn id="33" idx="2"/>
            <a:endCxn id="17" idx="3"/>
          </p:cNvCxnSpPr>
          <p:nvPr/>
        </p:nvCxnSpPr>
        <p:spPr>
          <a:xfrm rot="5400000">
            <a:off x="8160918" y="2299964"/>
            <a:ext cx="673336" cy="277601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C6600B22-C5EF-4450-9C01-522F43B84729}"/>
              </a:ext>
            </a:extLst>
          </p:cNvPr>
          <p:cNvSpPr txBox="1">
            <a:spLocks/>
          </p:cNvSpPr>
          <p:nvPr/>
        </p:nvSpPr>
        <p:spPr>
          <a:xfrm>
            <a:off x="6413464" y="3349397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เปลี่ยนเส้นทาง</a:t>
            </a: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B0C2B11-2F30-46B2-8821-545FEAB6F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99" y="2723485"/>
            <a:ext cx="1766434" cy="176643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2E8A991-C466-4BC5-81E6-FAA16A536E3A}"/>
              </a:ext>
            </a:extLst>
          </p:cNvPr>
          <p:cNvCxnSpPr>
            <a:cxnSpLocks/>
            <a:stCxn id="23" idx="2"/>
            <a:endCxn id="17" idx="1"/>
          </p:cNvCxnSpPr>
          <p:nvPr/>
        </p:nvCxnSpPr>
        <p:spPr>
          <a:xfrm rot="16200000" flipH="1">
            <a:off x="3319714" y="2104444"/>
            <a:ext cx="673336" cy="316705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F23AFD6C-26BB-4E9F-B385-7255BF5B4330}"/>
              </a:ext>
            </a:extLst>
          </p:cNvPr>
          <p:cNvSpPr txBox="1">
            <a:spLocks/>
          </p:cNvSpPr>
          <p:nvPr/>
        </p:nvSpPr>
        <p:spPr>
          <a:xfrm>
            <a:off x="-158124" y="4195644"/>
            <a:ext cx="4461955" cy="152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th-TH" dirty="0"/>
              <a:t>กรอกชื่อผู้ใช้งาน</a:t>
            </a:r>
            <a:br>
              <a:rPr lang="th-TH" dirty="0"/>
            </a:br>
            <a:r>
              <a:rPr lang="th-TH" dirty="0"/>
              <a:t>และรหัสผ่าน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912CC7-29C5-4A25-A8E9-EF31AFF663F5}"/>
              </a:ext>
            </a:extLst>
          </p:cNvPr>
          <p:cNvSpPr/>
          <p:nvPr/>
        </p:nvSpPr>
        <p:spPr>
          <a:xfrm>
            <a:off x="4366477" y="2708019"/>
            <a:ext cx="3856390" cy="225145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6" name="ตัวแทนเนื้อหา 2">
            <a:extLst>
              <a:ext uri="{FF2B5EF4-FFF2-40B4-BE49-F238E27FC236}">
                <a16:creationId xmlns:a16="http://schemas.microsoft.com/office/drawing/2014/main" id="{D0E05EF3-BCE7-4825-A202-070592570825}"/>
              </a:ext>
            </a:extLst>
          </p:cNvPr>
          <p:cNvSpPr txBox="1">
            <a:spLocks/>
          </p:cNvSpPr>
          <p:nvPr/>
        </p:nvSpPr>
        <p:spPr>
          <a:xfrm>
            <a:off x="3130235" y="3136708"/>
            <a:ext cx="6380680" cy="1838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th-TH" dirty="0"/>
              <a:t>ตรวจสอบตัวตนผู้ใช้งาน </a:t>
            </a:r>
            <a:br>
              <a:rPr lang="en-US" dirty="0"/>
            </a:br>
            <a:r>
              <a:rPr lang="en-US" dirty="0"/>
              <a:t>(OIDC)</a:t>
            </a:r>
          </a:p>
        </p:txBody>
      </p:sp>
    </p:spTree>
    <p:extLst>
      <p:ext uri="{BB962C8B-B14F-4D97-AF65-F5344CB8AC3E}">
        <p14:creationId xmlns:p14="http://schemas.microsoft.com/office/powerpoint/2010/main" val="117663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319313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-158123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1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30" y="1536182"/>
            <a:ext cx="1108694" cy="1108694"/>
          </a:xfrm>
          <a:prstGeom prst="rect">
            <a:avLst/>
          </a:prstGeom>
        </p:spPr>
      </p:pic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DDCF214F-AD31-4764-BDC9-43BA19F6D24B}"/>
              </a:ext>
            </a:extLst>
          </p:cNvPr>
          <p:cNvSpPr txBox="1">
            <a:spLocks/>
          </p:cNvSpPr>
          <p:nvPr/>
        </p:nvSpPr>
        <p:spPr>
          <a:xfrm>
            <a:off x="7654615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C186B7F-71C8-4BCA-9B42-6C14AD1E6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66" y="1088640"/>
            <a:ext cx="1686651" cy="16866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FAF931-4128-4456-8480-DCE0A01DB89A}"/>
              </a:ext>
            </a:extLst>
          </p:cNvPr>
          <p:cNvCxnSpPr/>
          <p:nvPr/>
        </p:nvCxnSpPr>
        <p:spPr>
          <a:xfrm>
            <a:off x="3686175" y="2200087"/>
            <a:ext cx="5157788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71D237F8-B36F-4A36-95AC-D9AD7D97277B}"/>
              </a:ext>
            </a:extLst>
          </p:cNvPr>
          <p:cNvSpPr txBox="1">
            <a:spLocks/>
          </p:cNvSpPr>
          <p:nvPr/>
        </p:nvSpPr>
        <p:spPr>
          <a:xfrm>
            <a:off x="3943767" y="149366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เข้าใช้งานซอฟต์แวร์</a:t>
            </a:r>
            <a:endParaRPr lang="en-US" dirty="0"/>
          </a:p>
        </p:txBody>
      </p: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B145BF1-456C-44EE-9860-1F640EB92F3C}"/>
              </a:ext>
            </a:extLst>
          </p:cNvPr>
          <p:cNvSpPr txBox="1">
            <a:spLocks/>
          </p:cNvSpPr>
          <p:nvPr/>
        </p:nvSpPr>
        <p:spPr>
          <a:xfrm>
            <a:off x="4022516" y="4816259"/>
            <a:ext cx="4514850" cy="72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17" name="Picture 16" descr="Icon&#10;&#10;Description automatically generated with low confidence">
            <a:extLst>
              <a:ext uri="{FF2B5EF4-FFF2-40B4-BE49-F238E27FC236}">
                <a16:creationId xmlns:a16="http://schemas.microsoft.com/office/drawing/2014/main" id="{0115354E-6753-4DA9-BEED-329FBA69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09" y="3089804"/>
            <a:ext cx="1869670" cy="186967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DD9896C-49D5-4307-BA88-1F603479E02A}"/>
              </a:ext>
            </a:extLst>
          </p:cNvPr>
          <p:cNvCxnSpPr>
            <a:stCxn id="33" idx="2"/>
            <a:endCxn id="17" idx="3"/>
          </p:cNvCxnSpPr>
          <p:nvPr/>
        </p:nvCxnSpPr>
        <p:spPr>
          <a:xfrm rot="5400000">
            <a:off x="8160918" y="2299964"/>
            <a:ext cx="673336" cy="277601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C6600B22-C5EF-4450-9C01-522F43B84729}"/>
              </a:ext>
            </a:extLst>
          </p:cNvPr>
          <p:cNvSpPr txBox="1">
            <a:spLocks/>
          </p:cNvSpPr>
          <p:nvPr/>
        </p:nvSpPr>
        <p:spPr>
          <a:xfrm>
            <a:off x="6413464" y="3349397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เปลี่ยนเส้นทาง</a:t>
            </a: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B0C2B11-2F30-46B2-8821-545FEAB6F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99" y="2723485"/>
            <a:ext cx="1766434" cy="176643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2E8A991-C466-4BC5-81E6-FAA16A536E3A}"/>
              </a:ext>
            </a:extLst>
          </p:cNvPr>
          <p:cNvCxnSpPr>
            <a:cxnSpLocks/>
            <a:stCxn id="23" idx="2"/>
            <a:endCxn id="17" idx="1"/>
          </p:cNvCxnSpPr>
          <p:nvPr/>
        </p:nvCxnSpPr>
        <p:spPr>
          <a:xfrm rot="16200000" flipH="1">
            <a:off x="3319714" y="2104444"/>
            <a:ext cx="673336" cy="316705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F23AFD6C-26BB-4E9F-B385-7255BF5B4330}"/>
              </a:ext>
            </a:extLst>
          </p:cNvPr>
          <p:cNvSpPr txBox="1">
            <a:spLocks/>
          </p:cNvSpPr>
          <p:nvPr/>
        </p:nvSpPr>
        <p:spPr>
          <a:xfrm>
            <a:off x="-158124" y="4195644"/>
            <a:ext cx="4461955" cy="152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th-TH" dirty="0"/>
              <a:t>กรอกชื่อผู้ใช้งาน</a:t>
            </a:r>
            <a:br>
              <a:rPr lang="th-TH" dirty="0"/>
            </a:br>
            <a:r>
              <a:rPr lang="th-TH" dirty="0"/>
              <a:t>และรหัสผ่าน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912CC7-29C5-4A25-A8E9-EF31AFF663F5}"/>
              </a:ext>
            </a:extLst>
          </p:cNvPr>
          <p:cNvSpPr/>
          <p:nvPr/>
        </p:nvSpPr>
        <p:spPr>
          <a:xfrm>
            <a:off x="4366477" y="2708019"/>
            <a:ext cx="3856390" cy="225145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6" name="ตัวแทนเนื้อหา 2">
            <a:extLst>
              <a:ext uri="{FF2B5EF4-FFF2-40B4-BE49-F238E27FC236}">
                <a16:creationId xmlns:a16="http://schemas.microsoft.com/office/drawing/2014/main" id="{D0E05EF3-BCE7-4825-A202-070592570825}"/>
              </a:ext>
            </a:extLst>
          </p:cNvPr>
          <p:cNvSpPr txBox="1">
            <a:spLocks/>
          </p:cNvSpPr>
          <p:nvPr/>
        </p:nvSpPr>
        <p:spPr>
          <a:xfrm>
            <a:off x="3130235" y="3136708"/>
            <a:ext cx="6380680" cy="1838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th-TH" dirty="0"/>
              <a:t>ตรวจสอบสิทธิ์การใช้งาน</a:t>
            </a:r>
            <a:br>
              <a:rPr lang="en-US" dirty="0"/>
            </a:br>
            <a:r>
              <a:rPr lang="en-US" dirty="0"/>
              <a:t>(OAuth 2.0)</a:t>
            </a:r>
          </a:p>
        </p:txBody>
      </p:sp>
    </p:spTree>
    <p:extLst>
      <p:ext uri="{BB962C8B-B14F-4D97-AF65-F5344CB8AC3E}">
        <p14:creationId xmlns:p14="http://schemas.microsoft.com/office/powerpoint/2010/main" val="241705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37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319313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-158123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1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30" y="1536182"/>
            <a:ext cx="1108694" cy="1108694"/>
          </a:xfrm>
          <a:prstGeom prst="rect">
            <a:avLst/>
          </a:prstGeom>
        </p:spPr>
      </p:pic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DDCF214F-AD31-4764-BDC9-43BA19F6D24B}"/>
              </a:ext>
            </a:extLst>
          </p:cNvPr>
          <p:cNvSpPr txBox="1">
            <a:spLocks/>
          </p:cNvSpPr>
          <p:nvPr/>
        </p:nvSpPr>
        <p:spPr>
          <a:xfrm>
            <a:off x="7654615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C186B7F-71C8-4BCA-9B42-6C14AD1E6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66" y="1088640"/>
            <a:ext cx="1686651" cy="16866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FAF931-4128-4456-8480-DCE0A01DB89A}"/>
              </a:ext>
            </a:extLst>
          </p:cNvPr>
          <p:cNvCxnSpPr/>
          <p:nvPr/>
        </p:nvCxnSpPr>
        <p:spPr>
          <a:xfrm>
            <a:off x="3686175" y="2200087"/>
            <a:ext cx="5157788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71D237F8-B36F-4A36-95AC-D9AD7D97277B}"/>
              </a:ext>
            </a:extLst>
          </p:cNvPr>
          <p:cNvSpPr txBox="1">
            <a:spLocks/>
          </p:cNvSpPr>
          <p:nvPr/>
        </p:nvSpPr>
        <p:spPr>
          <a:xfrm>
            <a:off x="3943767" y="149366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เข้าใช้งานซอฟต์แวร์</a:t>
            </a:r>
            <a:endParaRPr lang="en-US" dirty="0"/>
          </a:p>
        </p:txBody>
      </p: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B145BF1-456C-44EE-9860-1F640EB92F3C}"/>
              </a:ext>
            </a:extLst>
          </p:cNvPr>
          <p:cNvSpPr txBox="1">
            <a:spLocks/>
          </p:cNvSpPr>
          <p:nvPr/>
        </p:nvSpPr>
        <p:spPr>
          <a:xfrm>
            <a:off x="4022516" y="4816259"/>
            <a:ext cx="4514850" cy="72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17" name="Picture 16" descr="Icon&#10;&#10;Description automatically generated with low confidence">
            <a:extLst>
              <a:ext uri="{FF2B5EF4-FFF2-40B4-BE49-F238E27FC236}">
                <a16:creationId xmlns:a16="http://schemas.microsoft.com/office/drawing/2014/main" id="{0115354E-6753-4DA9-BEED-329FBA69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09" y="3089804"/>
            <a:ext cx="1869670" cy="186967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DD9896C-49D5-4307-BA88-1F603479E02A}"/>
              </a:ext>
            </a:extLst>
          </p:cNvPr>
          <p:cNvCxnSpPr>
            <a:stCxn id="33" idx="2"/>
            <a:endCxn id="17" idx="3"/>
          </p:cNvCxnSpPr>
          <p:nvPr/>
        </p:nvCxnSpPr>
        <p:spPr>
          <a:xfrm rot="5400000">
            <a:off x="8160918" y="2299964"/>
            <a:ext cx="673336" cy="277601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C6600B22-C5EF-4450-9C01-522F43B84729}"/>
              </a:ext>
            </a:extLst>
          </p:cNvPr>
          <p:cNvSpPr txBox="1">
            <a:spLocks/>
          </p:cNvSpPr>
          <p:nvPr/>
        </p:nvSpPr>
        <p:spPr>
          <a:xfrm>
            <a:off x="6413464" y="3349397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เปลี่ยนเส้นทาง</a:t>
            </a:r>
            <a:endParaRPr lang="en-US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2E8A991-C466-4BC5-81E6-FAA16A536E3A}"/>
              </a:ext>
            </a:extLst>
          </p:cNvPr>
          <p:cNvCxnSpPr>
            <a:cxnSpLocks/>
            <a:stCxn id="23" idx="2"/>
            <a:endCxn id="17" idx="1"/>
          </p:cNvCxnSpPr>
          <p:nvPr/>
        </p:nvCxnSpPr>
        <p:spPr>
          <a:xfrm rot="16200000" flipH="1">
            <a:off x="3319714" y="2104444"/>
            <a:ext cx="673336" cy="316705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F23AFD6C-26BB-4E9F-B385-7255BF5B4330}"/>
              </a:ext>
            </a:extLst>
          </p:cNvPr>
          <p:cNvSpPr txBox="1">
            <a:spLocks/>
          </p:cNvSpPr>
          <p:nvPr/>
        </p:nvSpPr>
        <p:spPr>
          <a:xfrm>
            <a:off x="-158124" y="4195644"/>
            <a:ext cx="4461955" cy="152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th-TH" dirty="0"/>
              <a:t>กรอกชื่อผู้ใช้งาน</a:t>
            </a:r>
            <a:br>
              <a:rPr lang="th-TH" dirty="0"/>
            </a:br>
            <a:r>
              <a:rPr lang="th-TH" dirty="0"/>
              <a:t>และรหัสผ่าน</a:t>
            </a:r>
            <a:endParaRPr lang="en-US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58C1D94-5973-4DC7-B8F4-E238B3A01218}"/>
              </a:ext>
            </a:extLst>
          </p:cNvPr>
          <p:cNvCxnSpPr>
            <a:cxnSpLocks/>
          </p:cNvCxnSpPr>
          <p:nvPr/>
        </p:nvCxnSpPr>
        <p:spPr>
          <a:xfrm flipV="1">
            <a:off x="7109579" y="3366895"/>
            <a:ext cx="3167055" cy="1073848"/>
          </a:xfrm>
          <a:prstGeom prst="bentConnector3">
            <a:avLst>
              <a:gd name="adj1" fmla="val 100075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ตัวแทนเนื้อหา 2">
            <a:extLst>
              <a:ext uri="{FF2B5EF4-FFF2-40B4-BE49-F238E27FC236}">
                <a16:creationId xmlns:a16="http://schemas.microsoft.com/office/drawing/2014/main" id="{DDB82DBA-0E7F-4117-AAEC-55BEDFB900F5}"/>
              </a:ext>
            </a:extLst>
          </p:cNvPr>
          <p:cNvSpPr txBox="1">
            <a:spLocks/>
          </p:cNvSpPr>
          <p:nvPr/>
        </p:nvSpPr>
        <p:spPr>
          <a:xfrm>
            <a:off x="7109579" y="4489904"/>
            <a:ext cx="5873664" cy="163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ข้อมูลผู้ใช้งาน</a:t>
            </a:r>
            <a:r>
              <a:rPr lang="en-US" dirty="0"/>
              <a:t>, Admin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403502-49B5-422E-A63B-4E91EBE8363B}"/>
              </a:ext>
            </a:extLst>
          </p:cNvPr>
          <p:cNvSpPr/>
          <p:nvPr/>
        </p:nvSpPr>
        <p:spPr>
          <a:xfrm>
            <a:off x="8297419" y="4594319"/>
            <a:ext cx="3475481" cy="612681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784D05B-D008-4731-87AD-3597B3343D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28" y="4661827"/>
            <a:ext cx="512433" cy="5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5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38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319313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-158123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1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30" y="1536182"/>
            <a:ext cx="1108694" cy="1108694"/>
          </a:xfrm>
          <a:prstGeom prst="rect">
            <a:avLst/>
          </a:prstGeom>
        </p:spPr>
      </p:pic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DDCF214F-AD31-4764-BDC9-43BA19F6D24B}"/>
              </a:ext>
            </a:extLst>
          </p:cNvPr>
          <p:cNvSpPr txBox="1">
            <a:spLocks/>
          </p:cNvSpPr>
          <p:nvPr/>
        </p:nvSpPr>
        <p:spPr>
          <a:xfrm>
            <a:off x="7654615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C186B7F-71C8-4BCA-9B42-6C14AD1E6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66" y="1088640"/>
            <a:ext cx="1686651" cy="16866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FAF931-4128-4456-8480-DCE0A01DB89A}"/>
              </a:ext>
            </a:extLst>
          </p:cNvPr>
          <p:cNvCxnSpPr/>
          <p:nvPr/>
        </p:nvCxnSpPr>
        <p:spPr>
          <a:xfrm>
            <a:off x="3686175" y="2200087"/>
            <a:ext cx="5157788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71D237F8-B36F-4A36-95AC-D9AD7D97277B}"/>
              </a:ext>
            </a:extLst>
          </p:cNvPr>
          <p:cNvSpPr txBox="1">
            <a:spLocks/>
          </p:cNvSpPr>
          <p:nvPr/>
        </p:nvSpPr>
        <p:spPr>
          <a:xfrm>
            <a:off x="3943767" y="149366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เข้าใช้งานซอฟต์แวร์</a:t>
            </a:r>
            <a:endParaRPr lang="en-US" dirty="0"/>
          </a:p>
        </p:txBody>
      </p: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B145BF1-456C-44EE-9860-1F640EB92F3C}"/>
              </a:ext>
            </a:extLst>
          </p:cNvPr>
          <p:cNvSpPr txBox="1">
            <a:spLocks/>
          </p:cNvSpPr>
          <p:nvPr/>
        </p:nvSpPr>
        <p:spPr>
          <a:xfrm>
            <a:off x="4022516" y="4816259"/>
            <a:ext cx="4514850" cy="72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17" name="Picture 16" descr="Icon&#10;&#10;Description automatically generated with low confidence">
            <a:extLst>
              <a:ext uri="{FF2B5EF4-FFF2-40B4-BE49-F238E27FC236}">
                <a16:creationId xmlns:a16="http://schemas.microsoft.com/office/drawing/2014/main" id="{0115354E-6753-4DA9-BEED-329FBA69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09" y="3089804"/>
            <a:ext cx="1869670" cy="186967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DD9896C-49D5-4307-BA88-1F603479E02A}"/>
              </a:ext>
            </a:extLst>
          </p:cNvPr>
          <p:cNvCxnSpPr>
            <a:stCxn id="33" idx="2"/>
            <a:endCxn id="17" idx="3"/>
          </p:cNvCxnSpPr>
          <p:nvPr/>
        </p:nvCxnSpPr>
        <p:spPr>
          <a:xfrm rot="5400000">
            <a:off x="8160918" y="2299964"/>
            <a:ext cx="673336" cy="277601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C6600B22-C5EF-4450-9C01-522F43B84729}"/>
              </a:ext>
            </a:extLst>
          </p:cNvPr>
          <p:cNvSpPr txBox="1">
            <a:spLocks/>
          </p:cNvSpPr>
          <p:nvPr/>
        </p:nvSpPr>
        <p:spPr>
          <a:xfrm>
            <a:off x="6413464" y="3349397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เปลี่ยนเส้นทาง</a:t>
            </a:r>
            <a:endParaRPr lang="en-US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2E8A991-C466-4BC5-81E6-FAA16A536E3A}"/>
              </a:ext>
            </a:extLst>
          </p:cNvPr>
          <p:cNvCxnSpPr>
            <a:cxnSpLocks/>
            <a:stCxn id="23" idx="2"/>
            <a:endCxn id="17" idx="1"/>
          </p:cNvCxnSpPr>
          <p:nvPr/>
        </p:nvCxnSpPr>
        <p:spPr>
          <a:xfrm rot="16200000" flipH="1">
            <a:off x="3319714" y="2104444"/>
            <a:ext cx="673336" cy="316705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F23AFD6C-26BB-4E9F-B385-7255BF5B4330}"/>
              </a:ext>
            </a:extLst>
          </p:cNvPr>
          <p:cNvSpPr txBox="1">
            <a:spLocks/>
          </p:cNvSpPr>
          <p:nvPr/>
        </p:nvSpPr>
        <p:spPr>
          <a:xfrm>
            <a:off x="-158124" y="4195644"/>
            <a:ext cx="4461955" cy="152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th-TH" dirty="0"/>
              <a:t>กรอกชื่อผู้ใช้งาน</a:t>
            </a:r>
            <a:br>
              <a:rPr lang="th-TH" dirty="0"/>
            </a:br>
            <a:r>
              <a:rPr lang="th-TH" dirty="0"/>
              <a:t>และรหัสผ่าน</a:t>
            </a:r>
            <a:endParaRPr lang="en-US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58C1D94-5973-4DC7-B8F4-E238B3A01218}"/>
              </a:ext>
            </a:extLst>
          </p:cNvPr>
          <p:cNvCxnSpPr>
            <a:cxnSpLocks/>
          </p:cNvCxnSpPr>
          <p:nvPr/>
        </p:nvCxnSpPr>
        <p:spPr>
          <a:xfrm flipV="1">
            <a:off x="7109579" y="3366895"/>
            <a:ext cx="3167055" cy="1073848"/>
          </a:xfrm>
          <a:prstGeom prst="bentConnector3">
            <a:avLst>
              <a:gd name="adj1" fmla="val 100075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941C2FC-986F-47CF-B421-4C99790675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914" y="978308"/>
            <a:ext cx="1325564" cy="1325564"/>
          </a:xfrm>
          <a:prstGeom prst="rect">
            <a:avLst/>
          </a:prstGeom>
        </p:spPr>
      </p:pic>
      <p:sp>
        <p:nvSpPr>
          <p:cNvPr id="29" name="ตัวแทนเนื้อหา 2">
            <a:extLst>
              <a:ext uri="{FF2B5EF4-FFF2-40B4-BE49-F238E27FC236}">
                <a16:creationId xmlns:a16="http://schemas.microsoft.com/office/drawing/2014/main" id="{2142FC1B-AA80-492A-8A6A-1754BD6970C4}"/>
              </a:ext>
            </a:extLst>
          </p:cNvPr>
          <p:cNvSpPr txBox="1">
            <a:spLocks/>
          </p:cNvSpPr>
          <p:nvPr/>
        </p:nvSpPr>
        <p:spPr>
          <a:xfrm>
            <a:off x="7109579" y="4489904"/>
            <a:ext cx="5873664" cy="163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ข้อมูลผู้ใช้งาน</a:t>
            </a:r>
            <a:r>
              <a:rPr lang="en-US" dirty="0"/>
              <a:t>, Admin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A99BF3C-E175-4E44-9C27-2D03BF97BC33}"/>
              </a:ext>
            </a:extLst>
          </p:cNvPr>
          <p:cNvSpPr/>
          <p:nvPr/>
        </p:nvSpPr>
        <p:spPr>
          <a:xfrm>
            <a:off x="8297419" y="4594319"/>
            <a:ext cx="3475481" cy="612681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5415BED-1BA8-4AC3-B84B-E3D49ACB0E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28" y="4661827"/>
            <a:ext cx="512433" cy="5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2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08263"/>
            <a:ext cx="11670487" cy="1325563"/>
          </a:xfrm>
        </p:spPr>
        <p:txBody>
          <a:bodyPr/>
          <a:lstStyle/>
          <a:p>
            <a:pPr algn="ctr"/>
            <a:r>
              <a:rPr lang="th-TH" dirty="0"/>
              <a:t>ลำดับการทำงานของระบบ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39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607823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9075320" y="5545777"/>
            <a:ext cx="2094939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4 การทำงานของระบบ</a:t>
            </a:r>
            <a:r>
              <a:rPr lang="en-US" b="1" dirty="0"/>
              <a:t> </a:t>
            </a:r>
            <a:endParaRPr lang="th-TH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42722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246619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A2F43-FF2B-4DAF-A53C-61935B21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319313"/>
            <a:ext cx="1325563" cy="1325563"/>
          </a:xfrm>
          <a:prstGeom prst="rect">
            <a:avLst/>
          </a:prstGeom>
        </p:spPr>
      </p:pic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7279C1B4-793C-4BA3-B3CB-33A060685E84}"/>
              </a:ext>
            </a:extLst>
          </p:cNvPr>
          <p:cNvSpPr txBox="1">
            <a:spLocks/>
          </p:cNvSpPr>
          <p:nvPr/>
        </p:nvSpPr>
        <p:spPr>
          <a:xfrm>
            <a:off x="-158123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 คนที่ </a:t>
            </a:r>
            <a:r>
              <a:rPr lang="th-TH" u="sng" dirty="0">
                <a:solidFill>
                  <a:srgbClr val="FF0000"/>
                </a:solidFill>
              </a:rPr>
              <a:t>2</a:t>
            </a:r>
            <a:endParaRPr lang="en-US" u="sng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D1C9C-0CB4-45EA-9B14-01DE85C1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30" y="1536182"/>
            <a:ext cx="1108694" cy="1108694"/>
          </a:xfrm>
          <a:prstGeom prst="rect">
            <a:avLst/>
          </a:prstGeom>
        </p:spPr>
      </p:pic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DDCF214F-AD31-4764-BDC9-43BA19F6D24B}"/>
              </a:ext>
            </a:extLst>
          </p:cNvPr>
          <p:cNvSpPr txBox="1">
            <a:spLocks/>
          </p:cNvSpPr>
          <p:nvPr/>
        </p:nvSpPr>
        <p:spPr>
          <a:xfrm>
            <a:off x="7654615" y="2644876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C186B7F-71C8-4BCA-9B42-6C14AD1E6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66" y="1088640"/>
            <a:ext cx="1686651" cy="16866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FAF931-4128-4456-8480-DCE0A01DB89A}"/>
              </a:ext>
            </a:extLst>
          </p:cNvPr>
          <p:cNvCxnSpPr/>
          <p:nvPr/>
        </p:nvCxnSpPr>
        <p:spPr>
          <a:xfrm>
            <a:off x="3686175" y="2200087"/>
            <a:ext cx="5157788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ตัวแทนเนื้อหา 2">
            <a:extLst>
              <a:ext uri="{FF2B5EF4-FFF2-40B4-BE49-F238E27FC236}">
                <a16:creationId xmlns:a16="http://schemas.microsoft.com/office/drawing/2014/main" id="{71D237F8-B36F-4A36-95AC-D9AD7D97277B}"/>
              </a:ext>
            </a:extLst>
          </p:cNvPr>
          <p:cNvSpPr txBox="1">
            <a:spLocks/>
          </p:cNvSpPr>
          <p:nvPr/>
        </p:nvSpPr>
        <p:spPr>
          <a:xfrm>
            <a:off x="3943767" y="1493660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เข้าใช้งานซอฟต์แวร์</a:t>
            </a:r>
            <a:endParaRPr lang="en-US" dirty="0"/>
          </a:p>
        </p:txBody>
      </p: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B145BF1-456C-44EE-9860-1F640EB92F3C}"/>
              </a:ext>
            </a:extLst>
          </p:cNvPr>
          <p:cNvSpPr txBox="1">
            <a:spLocks/>
          </p:cNvSpPr>
          <p:nvPr/>
        </p:nvSpPr>
        <p:spPr>
          <a:xfrm>
            <a:off x="4022516" y="4816259"/>
            <a:ext cx="4514850" cy="72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Identity Server System</a:t>
            </a:r>
          </a:p>
        </p:txBody>
      </p:sp>
      <p:pic>
        <p:nvPicPr>
          <p:cNvPr id="17" name="Picture 16" descr="Icon&#10;&#10;Description automatically generated with low confidence">
            <a:extLst>
              <a:ext uri="{FF2B5EF4-FFF2-40B4-BE49-F238E27FC236}">
                <a16:creationId xmlns:a16="http://schemas.microsoft.com/office/drawing/2014/main" id="{0115354E-6753-4DA9-BEED-329FBA69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09" y="3089804"/>
            <a:ext cx="1869670" cy="186967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DD9896C-49D5-4307-BA88-1F603479E02A}"/>
              </a:ext>
            </a:extLst>
          </p:cNvPr>
          <p:cNvCxnSpPr>
            <a:stCxn id="33" idx="2"/>
            <a:endCxn id="17" idx="3"/>
          </p:cNvCxnSpPr>
          <p:nvPr/>
        </p:nvCxnSpPr>
        <p:spPr>
          <a:xfrm rot="5400000">
            <a:off x="8160918" y="2299964"/>
            <a:ext cx="673336" cy="277601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C6600B22-C5EF-4450-9C01-522F43B84729}"/>
              </a:ext>
            </a:extLst>
          </p:cNvPr>
          <p:cNvSpPr txBox="1">
            <a:spLocks/>
          </p:cNvSpPr>
          <p:nvPr/>
        </p:nvSpPr>
        <p:spPr>
          <a:xfrm>
            <a:off x="6413464" y="3349397"/>
            <a:ext cx="4461955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เปลี่ยนเส้นทาง</a:t>
            </a:r>
            <a:endParaRPr lang="en-US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2E8A991-C466-4BC5-81E6-FAA16A536E3A}"/>
              </a:ext>
            </a:extLst>
          </p:cNvPr>
          <p:cNvCxnSpPr>
            <a:cxnSpLocks/>
            <a:stCxn id="23" idx="2"/>
            <a:endCxn id="17" idx="1"/>
          </p:cNvCxnSpPr>
          <p:nvPr/>
        </p:nvCxnSpPr>
        <p:spPr>
          <a:xfrm rot="16200000" flipH="1">
            <a:off x="3319714" y="2104444"/>
            <a:ext cx="673336" cy="316705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F23AFD6C-26BB-4E9F-B385-7255BF5B4330}"/>
              </a:ext>
            </a:extLst>
          </p:cNvPr>
          <p:cNvSpPr txBox="1">
            <a:spLocks/>
          </p:cNvSpPr>
          <p:nvPr/>
        </p:nvSpPr>
        <p:spPr>
          <a:xfrm>
            <a:off x="-158124" y="4195644"/>
            <a:ext cx="4461955" cy="152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th-TH" dirty="0"/>
              <a:t>กรอกชื่อผู้ใช้งาน</a:t>
            </a:r>
            <a:br>
              <a:rPr lang="th-TH" dirty="0"/>
            </a:br>
            <a:r>
              <a:rPr lang="th-TH" dirty="0"/>
              <a:t>และรหัสผ่าน</a:t>
            </a:r>
            <a:endParaRPr lang="en-US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58C1D94-5973-4DC7-B8F4-E238B3A01218}"/>
              </a:ext>
            </a:extLst>
          </p:cNvPr>
          <p:cNvCxnSpPr>
            <a:cxnSpLocks/>
          </p:cNvCxnSpPr>
          <p:nvPr/>
        </p:nvCxnSpPr>
        <p:spPr>
          <a:xfrm flipV="1">
            <a:off x="7109579" y="3366895"/>
            <a:ext cx="3167055" cy="1073848"/>
          </a:xfrm>
          <a:prstGeom prst="bentConnector3">
            <a:avLst>
              <a:gd name="adj1" fmla="val 100075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941C2FC-986F-47CF-B421-4C99790675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914" y="978308"/>
            <a:ext cx="1325564" cy="1325564"/>
          </a:xfrm>
          <a:prstGeom prst="rect">
            <a:avLst/>
          </a:prstGeom>
        </p:spPr>
      </p:pic>
      <p:sp>
        <p:nvSpPr>
          <p:cNvPr id="29" name="ตัวแทนเนื้อหา 2">
            <a:extLst>
              <a:ext uri="{FF2B5EF4-FFF2-40B4-BE49-F238E27FC236}">
                <a16:creationId xmlns:a16="http://schemas.microsoft.com/office/drawing/2014/main" id="{6AC614A4-4673-4A45-9876-F3D071D8B297}"/>
              </a:ext>
            </a:extLst>
          </p:cNvPr>
          <p:cNvSpPr txBox="1">
            <a:spLocks/>
          </p:cNvSpPr>
          <p:nvPr/>
        </p:nvSpPr>
        <p:spPr>
          <a:xfrm>
            <a:off x="7109579" y="4489904"/>
            <a:ext cx="5873664" cy="163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ข้อมูลผู้ใช้งาน</a:t>
            </a:r>
            <a:r>
              <a:rPr lang="en-US" dirty="0"/>
              <a:t>, </a:t>
            </a:r>
            <a:r>
              <a:rPr lang="en-US" u="sng" dirty="0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018C81F-252A-4021-94E7-8829CFE1FAF5}"/>
              </a:ext>
            </a:extLst>
          </p:cNvPr>
          <p:cNvSpPr/>
          <p:nvPr/>
        </p:nvSpPr>
        <p:spPr>
          <a:xfrm>
            <a:off x="8297419" y="4594319"/>
            <a:ext cx="3475481" cy="612681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25FBC266-7216-4068-9509-F26DB0C8D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28" y="4661827"/>
            <a:ext cx="512433" cy="5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6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การนำใช้ซอฟต์แวร์ภายในองค์กร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8745119" y="5545776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6601622" y="5545779"/>
            <a:ext cx="211974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</a:t>
            </a:r>
            <a:r>
              <a:rPr lang="th-TH" b="1" dirty="0"/>
              <a:t>ที่มาและความสำคัญ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9564517" y="5545778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C1E9662-292D-4D67-8891-A263BE30F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608" y="1951036"/>
            <a:ext cx="2627964" cy="2627964"/>
          </a:xfrm>
          <a:prstGeom prst="rect">
            <a:avLst/>
          </a:prstGeom>
        </p:spPr>
      </p:pic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3A2694AC-E958-43D9-BB4C-BB2F79F3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371" y="4579000"/>
            <a:ext cx="1240437" cy="70642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th-TH" dirty="0"/>
              <a:t>องค์กร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60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E0874E5-E126-07F0-CAAF-810D8F433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บทที่ 5</a:t>
            </a:r>
            <a:endParaRPr lang="en-US" sz="5400" dirty="0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622C678-DAE7-3DF3-552B-C195BF541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สรุปผลงานวิจัย</a:t>
            </a:r>
          </a:p>
          <a:p>
            <a:endParaRPr lang="th-TH" sz="5400" dirty="0"/>
          </a:p>
          <a:p>
            <a:endParaRPr lang="th-TH" sz="5400" dirty="0"/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22046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สรุปผลลัพธ์ของงานวิจัย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6998987" y="5545779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10272156" y="5540737"/>
            <a:ext cx="1726804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5 สรุปผลงานวิจัย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781838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863778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9457181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68A4FC4-4FB3-4AB7-A10D-F8378129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95" y="1690688"/>
            <a:ext cx="2662721" cy="2662721"/>
          </a:xfrm>
          <a:prstGeom prst="rect">
            <a:avLst/>
          </a:prstGeom>
        </p:spPr>
      </p:pic>
      <p:sp>
        <p:nvSpPr>
          <p:cNvPr id="13" name="ตัวแทนเนื้อหา 2">
            <a:extLst>
              <a:ext uri="{FF2B5EF4-FFF2-40B4-BE49-F238E27FC236}">
                <a16:creationId xmlns:a16="http://schemas.microsoft.com/office/drawing/2014/main" id="{43555FCA-3A08-4331-970F-C7208BC26AE4}"/>
              </a:ext>
            </a:extLst>
          </p:cNvPr>
          <p:cNvSpPr txBox="1">
            <a:spLocks/>
          </p:cNvSpPr>
          <p:nvPr/>
        </p:nvSpPr>
        <p:spPr>
          <a:xfrm>
            <a:off x="255772" y="4317754"/>
            <a:ext cx="5594752" cy="1396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th-TH" sz="2200" dirty="0"/>
              <a:t>ผู้ใช้งานสามารถเข้าใช้งานซอฟต์แวร์ที่แตกต่างกัน</a:t>
            </a:r>
            <a:r>
              <a:rPr lang="th-TH" sz="2200" dirty="0">
                <a:solidFill>
                  <a:srgbClr val="00B050"/>
                </a:solidFill>
              </a:rPr>
              <a:t>ได้อย่างสะดวกและมีความปลอดภัยของข้อมูล</a:t>
            </a:r>
            <a:endParaRPr lang="en-US" sz="2200" dirty="0">
              <a:solidFill>
                <a:srgbClr val="00B05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13165-BCD0-44AF-BDF9-8ED3365339BA}"/>
              </a:ext>
            </a:extLst>
          </p:cNvPr>
          <p:cNvCxnSpPr>
            <a:cxnSpLocks/>
          </p:cNvCxnSpPr>
          <p:nvPr/>
        </p:nvCxnSpPr>
        <p:spPr>
          <a:xfrm>
            <a:off x="6006068" y="1690688"/>
            <a:ext cx="41265" cy="3998912"/>
          </a:xfrm>
          <a:prstGeom prst="line">
            <a:avLst/>
          </a:prstGeom>
          <a:ln w="76200">
            <a:solidFill>
              <a:srgbClr val="64BC4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070848A-BE27-4180-92F1-B24F4A941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108" y="1553895"/>
            <a:ext cx="2584996" cy="2584996"/>
          </a:xfrm>
          <a:prstGeom prst="rect">
            <a:avLst/>
          </a:prstGeom>
        </p:spPr>
      </p:pic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424569E-F9F8-4C99-9FFB-7B45FF36821C}"/>
              </a:ext>
            </a:extLst>
          </p:cNvPr>
          <p:cNvSpPr txBox="1">
            <a:spLocks/>
          </p:cNvSpPr>
          <p:nvPr/>
        </p:nvSpPr>
        <p:spPr>
          <a:xfrm>
            <a:off x="6344363" y="4143933"/>
            <a:ext cx="5519164" cy="1396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" name="ตัวแทนเนื้อหา 2">
            <a:extLst>
              <a:ext uri="{FF2B5EF4-FFF2-40B4-BE49-F238E27FC236}">
                <a16:creationId xmlns:a16="http://schemas.microsoft.com/office/drawing/2014/main" id="{BDB6F4EE-C175-43D1-98E4-75AC2D97FCEA}"/>
              </a:ext>
            </a:extLst>
          </p:cNvPr>
          <p:cNvSpPr txBox="1">
            <a:spLocks/>
          </p:cNvSpPr>
          <p:nvPr/>
        </p:nvSpPr>
        <p:spPr>
          <a:xfrm>
            <a:off x="6177836" y="4317754"/>
            <a:ext cx="5857459" cy="1650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ซอฟต์แวร์มีการทำงานในส่วนของ</a:t>
            </a:r>
            <a:r>
              <a:rPr lang="th-TH" dirty="0">
                <a:solidFill>
                  <a:srgbClr val="00B050"/>
                </a:solidFill>
              </a:rPr>
              <a:t>การตรวจสอบตัวตนและกำหนดสิทธิ์การใช้งานที่มีประสิทธิภาพ</a:t>
            </a:r>
            <a:br>
              <a:rPr lang="th-TH" dirty="0"/>
            </a:b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613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อ้างอิง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671EC6B-104F-DB0F-D02C-1BA4377C4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2" y="1531031"/>
            <a:ext cx="9117648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dirty="0"/>
              <a:t>[1] OAuth 2.0. https://oauth.net/2/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/>
              <a:t>[2] Y. Sheng and Z. Lu, "An Online User Authentication Scheme                        for Web-Based services," 2008 International Seminar on                 Business and Information Management, Wuhan,                                                China, 2008, pp. 173-176, </a:t>
            </a:r>
            <a:r>
              <a:rPr lang="en-US" dirty="0" err="1"/>
              <a:t>doi</a:t>
            </a:r>
            <a:r>
              <a:rPr lang="en-US" dirty="0"/>
              <a:t>: 10.1109/ISBIM.2008.217.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/>
              <a:t>[3] OpenID Connect. https://openid.net/connect/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/>
              <a:t>[4] Icons and Images. https://www.flaticon.com  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4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การนำใช้ซอฟต์แวร์ภายในองค์กร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8745119" y="5545776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6601622" y="5545779"/>
            <a:ext cx="211974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</a:t>
            </a:r>
            <a:r>
              <a:rPr lang="th-TH" b="1" dirty="0"/>
              <a:t>ที่มาและความสำคัญ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9564517" y="5545778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BA156DC4-BC7C-49A8-A9B2-08689D344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7" y="3669237"/>
            <a:ext cx="985069" cy="98506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B60E3633-343A-4969-A321-CE83B55A3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18" y="3825547"/>
            <a:ext cx="985069" cy="985069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B95AF649-2105-474C-BE3B-F2D715362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19" y="1489392"/>
            <a:ext cx="985069" cy="985069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66D2F12E-A9E5-48C2-9C41-F3075F42E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8" y="1477569"/>
            <a:ext cx="985069" cy="985069"/>
          </a:xfrm>
          <a:prstGeom prst="rect">
            <a:avLst/>
          </a:prstGeom>
        </p:spPr>
      </p:pic>
      <p:sp>
        <p:nvSpPr>
          <p:cNvPr id="27" name="ตัวแทนเนื้อหา 2">
            <a:extLst>
              <a:ext uri="{FF2B5EF4-FFF2-40B4-BE49-F238E27FC236}">
                <a16:creationId xmlns:a16="http://schemas.microsoft.com/office/drawing/2014/main" id="{1DE58B18-693C-4C54-BC4F-BF6C919FECE3}"/>
              </a:ext>
            </a:extLst>
          </p:cNvPr>
          <p:cNvSpPr txBox="1">
            <a:spLocks/>
          </p:cNvSpPr>
          <p:nvPr/>
        </p:nvSpPr>
        <p:spPr>
          <a:xfrm>
            <a:off x="1403824" y="2498556"/>
            <a:ext cx="2409364" cy="706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เอกสารบุคลากร</a:t>
            </a:r>
            <a:endParaRPr lang="en-US" dirty="0"/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97F1A650-BF98-4E2B-8C87-8460170666CB}"/>
              </a:ext>
            </a:extLst>
          </p:cNvPr>
          <p:cNvSpPr txBox="1">
            <a:spLocks/>
          </p:cNvSpPr>
          <p:nvPr/>
        </p:nvSpPr>
        <p:spPr>
          <a:xfrm>
            <a:off x="8561390" y="2474461"/>
            <a:ext cx="2409364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เอกสารภาษี</a:t>
            </a:r>
            <a:endParaRPr lang="en-US" dirty="0"/>
          </a:p>
        </p:txBody>
      </p:sp>
      <p:sp>
        <p:nvSpPr>
          <p:cNvPr id="29" name="ตัวแทนเนื้อหา 2">
            <a:extLst>
              <a:ext uri="{FF2B5EF4-FFF2-40B4-BE49-F238E27FC236}">
                <a16:creationId xmlns:a16="http://schemas.microsoft.com/office/drawing/2014/main" id="{F238E7CA-D66D-40CA-A8B8-97A405279EEB}"/>
              </a:ext>
            </a:extLst>
          </p:cNvPr>
          <p:cNvSpPr txBox="1">
            <a:spLocks/>
          </p:cNvSpPr>
          <p:nvPr/>
        </p:nvSpPr>
        <p:spPr>
          <a:xfrm>
            <a:off x="1408970" y="4810616"/>
            <a:ext cx="2409364" cy="706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เอกสารค่าใช้จ่าย</a:t>
            </a:r>
            <a:endParaRPr lang="en-US" dirty="0"/>
          </a:p>
        </p:txBody>
      </p:sp>
      <p:sp>
        <p:nvSpPr>
          <p:cNvPr id="30" name="ตัวแทนเนื้อหา 2">
            <a:extLst>
              <a:ext uri="{FF2B5EF4-FFF2-40B4-BE49-F238E27FC236}">
                <a16:creationId xmlns:a16="http://schemas.microsoft.com/office/drawing/2014/main" id="{1D61CD70-0950-4518-801D-BFF92303EF85}"/>
              </a:ext>
            </a:extLst>
          </p:cNvPr>
          <p:cNvSpPr txBox="1">
            <a:spLocks/>
          </p:cNvSpPr>
          <p:nvPr/>
        </p:nvSpPr>
        <p:spPr>
          <a:xfrm>
            <a:off x="8561390" y="4704418"/>
            <a:ext cx="2409364" cy="706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เอกสารกฎหมาย</a:t>
            </a:r>
            <a:endParaRPr lang="en-US" dirty="0"/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3015EC7-8BD4-465C-8353-CC8C336D3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608" y="1951036"/>
            <a:ext cx="2627964" cy="2627964"/>
          </a:xfrm>
          <a:prstGeom prst="rect">
            <a:avLst/>
          </a:prstGeom>
        </p:spPr>
      </p:pic>
      <p:sp>
        <p:nvSpPr>
          <p:cNvPr id="35" name="ตัวแทนเนื้อหา 2">
            <a:extLst>
              <a:ext uri="{FF2B5EF4-FFF2-40B4-BE49-F238E27FC236}">
                <a16:creationId xmlns:a16="http://schemas.microsoft.com/office/drawing/2014/main" id="{FFBEEE14-4A92-4A27-8F59-2C274BC1A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371" y="4579000"/>
            <a:ext cx="1240437" cy="70642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th-TH" dirty="0"/>
              <a:t>องค์กร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6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การนำใช้ซอฟต์แวร์ภายในองค์กร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8745119" y="5545776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6601622" y="5545779"/>
            <a:ext cx="211974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</a:t>
            </a:r>
            <a:r>
              <a:rPr lang="th-TH" b="1" dirty="0"/>
              <a:t>ที่มาและความสำคัญ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9564517" y="5545778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3015EC7-8BD4-465C-8353-CC8C336D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8" y="2258842"/>
            <a:ext cx="1878646" cy="1878646"/>
          </a:xfrm>
          <a:prstGeom prst="rect">
            <a:avLst/>
          </a:prstGeom>
        </p:spPr>
      </p:pic>
      <p:sp>
        <p:nvSpPr>
          <p:cNvPr id="34" name="ตัวแทนเนื้อหา 2">
            <a:extLst>
              <a:ext uri="{FF2B5EF4-FFF2-40B4-BE49-F238E27FC236}">
                <a16:creationId xmlns:a16="http://schemas.microsoft.com/office/drawing/2014/main" id="{2308686E-0A93-42DA-A40C-4BDFD19DB8B5}"/>
              </a:ext>
            </a:extLst>
          </p:cNvPr>
          <p:cNvSpPr txBox="1">
            <a:spLocks/>
          </p:cNvSpPr>
          <p:nvPr/>
        </p:nvSpPr>
        <p:spPr>
          <a:xfrm>
            <a:off x="9984376" y="3974244"/>
            <a:ext cx="1240437" cy="706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เอกสาร</a:t>
            </a:r>
            <a:endParaRPr lang="en-US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8CF9539-5A63-483E-943F-1C3B7DABC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48" y="2564703"/>
            <a:ext cx="1479608" cy="1479608"/>
          </a:xfrm>
          <a:prstGeom prst="rect">
            <a:avLst/>
          </a:prstGeom>
        </p:spPr>
      </p:pic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3A21D540-3E49-4B08-9B6E-BECC1A10C863}"/>
              </a:ext>
            </a:extLst>
          </p:cNvPr>
          <p:cNvSpPr txBox="1">
            <a:spLocks/>
          </p:cNvSpPr>
          <p:nvPr/>
        </p:nvSpPr>
        <p:spPr>
          <a:xfrm>
            <a:off x="1391022" y="4128690"/>
            <a:ext cx="1240437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องค์กร</a:t>
            </a:r>
            <a:endParaRPr lang="en-US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79AEF24-B7EB-4BDB-BDEA-13C906B98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91" y="2250044"/>
            <a:ext cx="1878646" cy="1878646"/>
          </a:xfrm>
          <a:prstGeom prst="rect">
            <a:avLst/>
          </a:prstGeom>
        </p:spPr>
      </p:pic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76572564-11B1-4585-98B1-1FF26D8ECC04}"/>
              </a:ext>
            </a:extLst>
          </p:cNvPr>
          <p:cNvSpPr txBox="1">
            <a:spLocks/>
          </p:cNvSpPr>
          <p:nvPr/>
        </p:nvSpPr>
        <p:spPr>
          <a:xfrm>
            <a:off x="5595800" y="4128690"/>
            <a:ext cx="1512627" cy="938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A4F42B-BEAB-4630-8A1C-DEB0D8B1C660}"/>
              </a:ext>
            </a:extLst>
          </p:cNvPr>
          <p:cNvSpPr/>
          <p:nvPr/>
        </p:nvSpPr>
        <p:spPr>
          <a:xfrm>
            <a:off x="4695249" y="1793174"/>
            <a:ext cx="3274064" cy="327406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0AB5782-F002-4BAD-A2E3-3C990EBAD8C7}"/>
              </a:ext>
            </a:extLst>
          </p:cNvPr>
          <p:cNvSpPr/>
          <p:nvPr/>
        </p:nvSpPr>
        <p:spPr>
          <a:xfrm>
            <a:off x="3297167" y="3170712"/>
            <a:ext cx="1006937" cy="498763"/>
          </a:xfrm>
          <a:prstGeom prst="rightArrow">
            <a:avLst/>
          </a:prstGeom>
          <a:solidFill>
            <a:srgbClr val="77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C45E593-6BEB-48AD-B9B1-0F6AD0D02E1C}"/>
              </a:ext>
            </a:extLst>
          </p:cNvPr>
          <p:cNvSpPr/>
          <p:nvPr/>
        </p:nvSpPr>
        <p:spPr>
          <a:xfrm>
            <a:off x="8442712" y="3179618"/>
            <a:ext cx="1006937" cy="498763"/>
          </a:xfrm>
          <a:prstGeom prst="rightArrow">
            <a:avLst/>
          </a:prstGeom>
          <a:solidFill>
            <a:srgbClr val="77C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ตัวแทนเนื้อหา 2">
            <a:extLst>
              <a:ext uri="{FF2B5EF4-FFF2-40B4-BE49-F238E27FC236}">
                <a16:creationId xmlns:a16="http://schemas.microsoft.com/office/drawing/2014/main" id="{298BF3BE-E41C-4A94-A0A9-EF2E407F1078}"/>
              </a:ext>
            </a:extLst>
          </p:cNvPr>
          <p:cNvSpPr txBox="1">
            <a:spLocks/>
          </p:cNvSpPr>
          <p:nvPr/>
        </p:nvSpPr>
        <p:spPr>
          <a:xfrm>
            <a:off x="3096041" y="2491738"/>
            <a:ext cx="1240437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นำใช้</a:t>
            </a:r>
            <a:endParaRPr lang="en-US" dirty="0"/>
          </a:p>
        </p:txBody>
      </p:sp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E4F253DD-3ED8-4467-9BE4-2AB320CBF79A}"/>
              </a:ext>
            </a:extLst>
          </p:cNvPr>
          <p:cNvSpPr txBox="1">
            <a:spLocks/>
          </p:cNvSpPr>
          <p:nvPr/>
        </p:nvSpPr>
        <p:spPr>
          <a:xfrm>
            <a:off x="8326501" y="2491738"/>
            <a:ext cx="1240437" cy="70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จัดการ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4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การนำใช้ซอฟต์แวร์ภายในองค์กร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8745119" y="5545776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6601622" y="5545779"/>
            <a:ext cx="211974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</a:t>
            </a:r>
            <a:r>
              <a:rPr lang="th-TH" b="1" dirty="0"/>
              <a:t>ที่มาและความสำคัญ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9564517" y="5545778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79AEF24-B7EB-4BDB-BDEA-13C906B98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91" y="2250044"/>
            <a:ext cx="1878646" cy="1878646"/>
          </a:xfrm>
          <a:prstGeom prst="rect">
            <a:avLst/>
          </a:prstGeom>
        </p:spPr>
      </p:pic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76572564-11B1-4585-98B1-1FF26D8ECC04}"/>
              </a:ext>
            </a:extLst>
          </p:cNvPr>
          <p:cNvSpPr txBox="1">
            <a:spLocks/>
          </p:cNvSpPr>
          <p:nvPr/>
        </p:nvSpPr>
        <p:spPr>
          <a:xfrm>
            <a:off x="5595800" y="4128690"/>
            <a:ext cx="1512627" cy="938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ซอฟต์แวร์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A4F42B-BEAB-4630-8A1C-DEB0D8B1C660}"/>
              </a:ext>
            </a:extLst>
          </p:cNvPr>
          <p:cNvSpPr/>
          <p:nvPr/>
        </p:nvSpPr>
        <p:spPr>
          <a:xfrm>
            <a:off x="4695249" y="1793174"/>
            <a:ext cx="3274064" cy="327406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1028C8D-7E31-4FEC-A45A-7D923660D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88" y="2132710"/>
            <a:ext cx="1652963" cy="1652963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3B3ADE28-448E-4215-8D8F-B3CB86B24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80" y="2132709"/>
            <a:ext cx="1652963" cy="1652963"/>
          </a:xfrm>
          <a:prstGeom prst="rect">
            <a:avLst/>
          </a:prstGeom>
        </p:spPr>
      </p:pic>
      <p:sp>
        <p:nvSpPr>
          <p:cNvPr id="20" name="ตัวแทนเนื้อหา 2">
            <a:extLst>
              <a:ext uri="{FF2B5EF4-FFF2-40B4-BE49-F238E27FC236}">
                <a16:creationId xmlns:a16="http://schemas.microsoft.com/office/drawing/2014/main" id="{E2EAF393-0434-484A-ABC4-89F6EE5E211B}"/>
              </a:ext>
            </a:extLst>
          </p:cNvPr>
          <p:cNvSpPr txBox="1">
            <a:spLocks/>
          </p:cNvSpPr>
          <p:nvPr/>
        </p:nvSpPr>
        <p:spPr>
          <a:xfrm>
            <a:off x="-416357" y="3888159"/>
            <a:ext cx="5557652" cy="938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การตรวจสอบตัวตนของผู้ใช้งาน</a:t>
            </a:r>
            <a:br>
              <a:rPr lang="th-TH" dirty="0"/>
            </a:br>
            <a:r>
              <a:rPr lang="en-US" dirty="0"/>
              <a:t>(Authentication)</a:t>
            </a:r>
          </a:p>
        </p:txBody>
      </p:sp>
      <p:sp>
        <p:nvSpPr>
          <p:cNvPr id="21" name="ตัวแทนเนื้อหา 2">
            <a:extLst>
              <a:ext uri="{FF2B5EF4-FFF2-40B4-BE49-F238E27FC236}">
                <a16:creationId xmlns:a16="http://schemas.microsoft.com/office/drawing/2014/main" id="{24DE8A18-65BA-4DEB-B5C5-FF32C667D5FF}"/>
              </a:ext>
            </a:extLst>
          </p:cNvPr>
          <p:cNvSpPr txBox="1">
            <a:spLocks/>
          </p:cNvSpPr>
          <p:nvPr/>
        </p:nvSpPr>
        <p:spPr>
          <a:xfrm>
            <a:off x="7291436" y="3888159"/>
            <a:ext cx="5557652" cy="938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การกำหนดสิทธิ์การใช้งาน</a:t>
            </a:r>
            <a:br>
              <a:rPr lang="th-TH" dirty="0"/>
            </a:br>
            <a:r>
              <a:rPr lang="en-US" dirty="0"/>
              <a:t>(Authorization)</a:t>
            </a:r>
          </a:p>
        </p:txBody>
      </p:sp>
    </p:spTree>
    <p:extLst>
      <p:ext uri="{BB962C8B-B14F-4D97-AF65-F5344CB8AC3E}">
        <p14:creationId xmlns:p14="http://schemas.microsoft.com/office/powerpoint/2010/main" val="163784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การนำใช้ซอฟต์แวร์ภายในองค์กร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8745119" y="5545776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6601622" y="5545779"/>
            <a:ext cx="211974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</a:t>
            </a:r>
            <a:r>
              <a:rPr lang="th-TH" b="1" dirty="0"/>
              <a:t>ที่มาและความสำคัญ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9564517" y="5545778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79AEF24-B7EB-4BDB-BDEA-13C906B98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077" y="1579182"/>
            <a:ext cx="1062217" cy="1062217"/>
          </a:xfrm>
          <a:prstGeom prst="rect">
            <a:avLst/>
          </a:prstGeom>
        </p:spPr>
      </p:pic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76572564-11B1-4585-98B1-1FF26D8ECC04}"/>
              </a:ext>
            </a:extLst>
          </p:cNvPr>
          <p:cNvSpPr txBox="1">
            <a:spLocks/>
          </p:cNvSpPr>
          <p:nvPr/>
        </p:nvSpPr>
        <p:spPr>
          <a:xfrm>
            <a:off x="6071811" y="2641399"/>
            <a:ext cx="4165717" cy="93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In-house Developed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38B35A8-DE06-4E58-A541-AFFFCC919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88" y="1820409"/>
            <a:ext cx="2627964" cy="2627964"/>
          </a:xfrm>
          <a:prstGeom prst="rect">
            <a:avLst/>
          </a:prstGeom>
        </p:spPr>
      </p:pic>
      <p:sp>
        <p:nvSpPr>
          <p:cNvPr id="17" name="ตัวแทนเนื้อหา 2">
            <a:extLst>
              <a:ext uri="{FF2B5EF4-FFF2-40B4-BE49-F238E27FC236}">
                <a16:creationId xmlns:a16="http://schemas.microsoft.com/office/drawing/2014/main" id="{36650548-C76E-4A65-BFB4-FE9B3FB9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251" y="4448373"/>
            <a:ext cx="1240437" cy="70642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th-TH" dirty="0"/>
              <a:t>องค์กร</a:t>
            </a:r>
            <a:endParaRPr lang="en-US" dirty="0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A274BFA6-7789-46FF-B69F-C12C85E3D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60" y="1579181"/>
            <a:ext cx="1062217" cy="1062217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92D58B5-A399-4069-B719-6274AE0BE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17" y="1579180"/>
            <a:ext cx="1062217" cy="1062217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B8ED89D8-031C-45EC-BB43-6AD85E7E6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077" y="3599070"/>
            <a:ext cx="1062217" cy="1062217"/>
          </a:xfrm>
          <a:prstGeom prst="rect">
            <a:avLst/>
          </a:prstGeom>
        </p:spPr>
      </p:pic>
      <p:sp>
        <p:nvSpPr>
          <p:cNvPr id="27" name="ตัวแทนเนื้อหา 2">
            <a:extLst>
              <a:ext uri="{FF2B5EF4-FFF2-40B4-BE49-F238E27FC236}">
                <a16:creationId xmlns:a16="http://schemas.microsoft.com/office/drawing/2014/main" id="{E09B4AB0-D0F7-431D-A9E9-78A38DBE144D}"/>
              </a:ext>
            </a:extLst>
          </p:cNvPr>
          <p:cNvSpPr txBox="1">
            <a:spLocks/>
          </p:cNvSpPr>
          <p:nvPr/>
        </p:nvSpPr>
        <p:spPr>
          <a:xfrm>
            <a:off x="6071811" y="4661287"/>
            <a:ext cx="4165717" cy="93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Outsource Developed</a:t>
            </a: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9ACE568-9F45-4536-BB62-973E5D404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60" y="3599069"/>
            <a:ext cx="1062217" cy="1062217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2AC2C2EC-4B56-4693-A30C-7987F534F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17" y="3599068"/>
            <a:ext cx="1062217" cy="106221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EB09AF-7ABB-40DB-8DF7-9CCE9E1E1BEE}"/>
              </a:ext>
            </a:extLst>
          </p:cNvPr>
          <p:cNvCxnSpPr>
            <a:stCxn id="16" idx="3"/>
            <a:endCxn id="12" idx="1"/>
          </p:cNvCxnSpPr>
          <p:nvPr/>
        </p:nvCxnSpPr>
        <p:spPr>
          <a:xfrm flipV="1">
            <a:off x="5248452" y="2110291"/>
            <a:ext cx="1230625" cy="1024100"/>
          </a:xfrm>
          <a:prstGeom prst="line">
            <a:avLst/>
          </a:prstGeom>
          <a:ln w="38100">
            <a:solidFill>
              <a:srgbClr val="64BC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E14A42-E2A2-4762-A8C5-C2F4731BA168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248452" y="3134391"/>
            <a:ext cx="1230625" cy="995788"/>
          </a:xfrm>
          <a:prstGeom prst="line">
            <a:avLst/>
          </a:prstGeom>
          <a:ln w="38100">
            <a:solidFill>
              <a:srgbClr val="64BC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657043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การนำใช้ซอฟต์แวร์ภายในองค์กร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CF318-E017-426C-B041-6A0BB4B8A5B5}"/>
              </a:ext>
            </a:extLst>
          </p:cNvPr>
          <p:cNvSpPr/>
          <p:nvPr/>
        </p:nvSpPr>
        <p:spPr>
          <a:xfrm>
            <a:off x="8745119" y="5545776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84FD2A-598A-4E91-A95E-18B329A77B43}"/>
              </a:ext>
            </a:extLst>
          </p:cNvPr>
          <p:cNvSpPr/>
          <p:nvPr/>
        </p:nvSpPr>
        <p:spPr>
          <a:xfrm>
            <a:off x="6601622" y="5545779"/>
            <a:ext cx="2119746" cy="512433"/>
          </a:xfrm>
          <a:prstGeom prst="roundRect">
            <a:avLst/>
          </a:prstGeom>
          <a:solidFill>
            <a:srgbClr val="64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</a:t>
            </a:r>
            <a:r>
              <a:rPr lang="th-TH" b="1" dirty="0"/>
              <a:t>ที่มาและความสำคัญ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05066-D463-49B4-B87C-753494EDED3F}"/>
              </a:ext>
            </a:extLst>
          </p:cNvPr>
          <p:cNvSpPr/>
          <p:nvPr/>
        </p:nvSpPr>
        <p:spPr>
          <a:xfrm>
            <a:off x="9564517" y="5545778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EBE1F-0CAA-4373-89D2-34459E4E1DE6}"/>
              </a:ext>
            </a:extLst>
          </p:cNvPr>
          <p:cNvSpPr/>
          <p:nvPr/>
        </p:nvSpPr>
        <p:spPr>
          <a:xfrm>
            <a:off x="10383915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ACB73-CEC9-4905-B6B9-962FBEEBCBF0}"/>
              </a:ext>
            </a:extLst>
          </p:cNvPr>
          <p:cNvSpPr/>
          <p:nvPr/>
        </p:nvSpPr>
        <p:spPr>
          <a:xfrm>
            <a:off x="11203313" y="5545777"/>
            <a:ext cx="795647" cy="5124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9D4FE5-C0AD-4577-8858-CB4CBE340AA5}"/>
              </a:ext>
            </a:extLst>
          </p:cNvPr>
          <p:cNvSpPr/>
          <p:nvPr/>
        </p:nvSpPr>
        <p:spPr>
          <a:xfrm>
            <a:off x="494804" y="1690688"/>
            <a:ext cx="5184379" cy="359473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1082F4E7-DE35-4037-95EC-CA34EBDCE38E}"/>
              </a:ext>
            </a:extLst>
          </p:cNvPr>
          <p:cNvSpPr txBox="1">
            <a:spLocks/>
          </p:cNvSpPr>
          <p:nvPr/>
        </p:nvSpPr>
        <p:spPr>
          <a:xfrm>
            <a:off x="0" y="1727234"/>
            <a:ext cx="6223728" cy="1639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b="1" dirty="0"/>
              <a:t>การตรวจสอบตัวตนของผู้ใช้งาน</a:t>
            </a:r>
            <a:br>
              <a:rPr lang="th-TH" b="1" dirty="0"/>
            </a:br>
            <a:r>
              <a:rPr lang="en-US" b="1" dirty="0"/>
              <a:t>(Authentication)</a:t>
            </a:r>
          </a:p>
        </p:txBody>
      </p:sp>
      <p:sp>
        <p:nvSpPr>
          <p:cNvPr id="12" name="ตัวแทนเนื้อหา 2">
            <a:extLst>
              <a:ext uri="{FF2B5EF4-FFF2-40B4-BE49-F238E27FC236}">
                <a16:creationId xmlns:a16="http://schemas.microsoft.com/office/drawing/2014/main" id="{C2C7B2AE-FC7B-4F34-98EB-91BFC31E2A9A}"/>
              </a:ext>
            </a:extLst>
          </p:cNvPr>
          <p:cNvSpPr txBox="1">
            <a:spLocks/>
          </p:cNvSpPr>
          <p:nvPr/>
        </p:nvSpPr>
        <p:spPr>
          <a:xfrm>
            <a:off x="698065" y="3648404"/>
            <a:ext cx="4777855" cy="1381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/>
              <a:t>ผู้ใช้งาน</a:t>
            </a:r>
            <a:r>
              <a:rPr lang="th-TH" dirty="0" err="1"/>
              <a:t>จําเป็นต้</a:t>
            </a:r>
            <a:r>
              <a:rPr lang="th-TH" dirty="0"/>
              <a:t>องมี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dirty="0">
                <a:solidFill>
                  <a:srgbClr val="FF0000"/>
                </a:solidFill>
              </a:rPr>
              <a:t>ชื่อผู้ใช้งานและรหัสผ่านหลายชุด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89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2707</Words>
  <Application>Microsoft Office PowerPoint</Application>
  <PresentationFormat>Widescreen</PresentationFormat>
  <Paragraphs>566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Calibri</vt:lpstr>
      <vt:lpstr>LINE Seed Sans TH</vt:lpstr>
      <vt:lpstr>Arial</vt:lpstr>
      <vt:lpstr>ธีมของ Office</vt:lpstr>
      <vt:lpstr>ระบบยืนยันตัวตน และกำหนดสิทธิ์การใช้งาน ผ่านเครือข่ายกลาง</vt:lpstr>
      <vt:lpstr>สารบัญ</vt:lpstr>
      <vt:lpstr>บทที่ 1</vt:lpstr>
      <vt:lpstr>การนำใช้ซอฟต์แวร์ภายในองค์กร</vt:lpstr>
      <vt:lpstr>การนำใช้ซอฟต์แวร์ภายในองค์กร</vt:lpstr>
      <vt:lpstr>การนำใช้ซอฟต์แวร์ภายในองค์กร</vt:lpstr>
      <vt:lpstr>การนำใช้ซอฟต์แวร์ภายในองค์กร</vt:lpstr>
      <vt:lpstr>การนำใช้ซอฟต์แวร์ภายในองค์กร</vt:lpstr>
      <vt:lpstr>การนำใช้ซอฟต์แวร์ภายในองค์กร</vt:lpstr>
      <vt:lpstr>การนำใช้ซอฟต์แวร์ภายในองค์กร</vt:lpstr>
      <vt:lpstr>การนำใช้ซอฟต์แวร์ภายในองค์กร</vt:lpstr>
      <vt:lpstr>การนำใช้ซอฟต์แวร์ภายในองค์กร</vt:lpstr>
      <vt:lpstr>การนำใช้ซอฟต์แวร์ภายในองค์กร</vt:lpstr>
      <vt:lpstr>บทที่ 2</vt:lpstr>
      <vt:lpstr>วัตถุประสงค์ของระบบ</vt:lpstr>
      <vt:lpstr>บทที่ 3</vt:lpstr>
      <vt:lpstr>OpenID Connect (OIDC)</vt:lpstr>
      <vt:lpstr>Open Authorization 2.0 (OAuth 2.0)</vt:lpstr>
      <vt:lpstr>บทที่ 4</vt:lpstr>
      <vt:lpstr>องค์ประกอบของระบบ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ลำดับการทำงานของระบบ</vt:lpstr>
      <vt:lpstr>บทที่ 5</vt:lpstr>
      <vt:lpstr>สรุปผลลัพธ์ของงานวิจัย</vt:lpstr>
      <vt:lpstr>อ้างอิง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ekkawit sittiwa</dc:creator>
  <cp:lastModifiedBy>Sirawit Thitisoontornlak</cp:lastModifiedBy>
  <cp:revision>203</cp:revision>
  <dcterms:created xsi:type="dcterms:W3CDTF">2023-01-03T13:12:32Z</dcterms:created>
  <dcterms:modified xsi:type="dcterms:W3CDTF">2023-01-26T06:47:26Z</dcterms:modified>
</cp:coreProperties>
</file>